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sldIdLst>
    <p:sldId id="256" r:id="rId2"/>
    <p:sldId id="257" r:id="rId3"/>
    <p:sldId id="258" r:id="rId4"/>
    <p:sldId id="259" r:id="rId5"/>
    <p:sldId id="260" r:id="rId6"/>
    <p:sldId id="261" r:id="rId7"/>
    <p:sldId id="262" r:id="rId8"/>
    <p:sldId id="264" r:id="rId9"/>
    <p:sldId id="266" r:id="rId10"/>
    <p:sldId id="267"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6" r:id="rId38"/>
    <p:sldId id="297" r:id="rId39"/>
    <p:sldId id="298" r:id="rId40"/>
    <p:sldId id="299" r:id="rId41"/>
    <p:sldId id="300" r:id="rId42"/>
    <p:sldId id="301" r:id="rId4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8636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37.xml"/><Relationship Id="rId3" Type="http://schemas.openxmlformats.org/officeDocument/2006/relationships/image" Target="../media/image6.png"/><Relationship Id="rId7" Type="http://schemas.openxmlformats.org/officeDocument/2006/relationships/slide" Target="../slides/slide11.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8.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句子控">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32104"/>
            <a:ext cx="658368" cy="658368"/>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句子控</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fbdd379202f811564364#tid=6705f980f3f500000971b7f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bd5fba298&amp;color=RGB(0,96,96)">
            <a:hlinkClick r:id="rId6" action="ppaction://hlinksldjump"/>
          </p:cNvPr>
          <p:cNvSpPr/>
          <p:nvPr/>
        </p:nvSpPr>
        <p:spPr>
          <a:xfrm>
            <a:off x="6803136" y="1965960"/>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集素材</a:t>
            </a:r>
            <a:endParaRPr lang="en-US" sz="2400" dirty="0"/>
          </a:p>
        </p:txBody>
      </p:sp>
      <p:sp>
        <p:nvSpPr>
          <p:cNvPr id="11" name="MasterShapeName?linknodeid=6ff0665b8&amp;color=RGB(0,96,96)">
            <a:hlinkClick r:id="rId7" action="ppaction://hlinksldjump"/>
          </p:cNvPr>
          <p:cNvSpPr/>
          <p:nvPr/>
        </p:nvSpPr>
        <p:spPr>
          <a:xfrm>
            <a:off x="6803136" y="3328416"/>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词汇斩</a:t>
            </a:r>
            <a:endParaRPr lang="en-US" sz="2400" dirty="0"/>
          </a:p>
        </p:txBody>
      </p:sp>
      <p:sp>
        <p:nvSpPr>
          <p:cNvPr id="12" name="MasterShapeName?linknodeid=853e25130&amp;color=RGB(0,96,96)">
            <a:hlinkClick r:id="rId8" action="ppaction://hlinksldjump"/>
          </p:cNvPr>
          <p:cNvSpPr/>
          <p:nvPr/>
        </p:nvSpPr>
        <p:spPr>
          <a:xfrm>
            <a:off x="6803136" y="4700016"/>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句子控</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集素材">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67512" cy="667512"/>
          </a:xfrm>
          <a:prstGeom prst="rect">
            <a:avLst/>
          </a:prstGeom>
        </p:spPr>
      </p:pic>
      <p:sp>
        <p:nvSpPr>
          <p:cNvPr id="4" name="MasterShapeName"/>
          <p:cNvSpPr/>
          <p:nvPr/>
        </p:nvSpPr>
        <p:spPr>
          <a:xfrm>
            <a:off x="1271016" y="868680"/>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集素材</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词汇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词汇斩</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9.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9.xml"/><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9.xml"/><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9.xml"/><Relationship Id="rId4" Type="http://schemas.openxmlformats.org/officeDocument/2006/relationships/image" Target="../media/image16.png"/></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9.xml"/><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9.xml"/><Relationship Id="rId4" Type="http://schemas.openxmlformats.org/officeDocument/2006/relationships/image" Target="../media/image17.png"/></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9.xml"/><Relationship Id="rId4" Type="http://schemas.openxmlformats.org/officeDocument/2006/relationships/image" Target="../media/image24.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7.xml"/><Relationship Id="rId1" Type="http://schemas.openxmlformats.org/officeDocument/2006/relationships/slideLayout" Target="../slideLayouts/slideLayout10.xml"/><Relationship Id="rId4" Type="http://schemas.openxmlformats.org/officeDocument/2006/relationships/image" Target="../media/image15.png"/></Relationships>
</file>

<file path=ppt/slides/_rels/slide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0.xml"/><Relationship Id="rId1" Type="http://schemas.openxmlformats.org/officeDocument/2006/relationships/slideLayout" Target="../slideLayouts/slideLayout10.xml"/><Relationship Id="rId4" Type="http://schemas.openxmlformats.org/officeDocument/2006/relationships/image" Target="../media/image15.png"/></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1.xml"/><Relationship Id="rId1" Type="http://schemas.openxmlformats.org/officeDocument/2006/relationships/slideLayout" Target="../slideLayouts/slideLayout10.xml"/><Relationship Id="rId4" Type="http://schemas.openxmlformats.org/officeDocument/2006/relationships/image" Target="../media/image28.png"/></Relationships>
</file>

<file path=ppt/slides/_rels/slide4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P_4_BD#52028a6f3?pid=bd5fba298&amp;color=0,55,96&amp;mp=1&amp;vtp=1&amp;bt=1&amp;bbb=1&amp;hb=1"/>
          <p:cNvSpPr/>
          <p:nvPr/>
        </p:nvSpPr>
        <p:spPr>
          <a:xfrm>
            <a:off x="502920" y="1508760"/>
            <a:ext cx="10570464" cy="161163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弗洛伦斯·南丁格尔，英国女护士，近代护理学和护士教育创始人</a:t>
            </a:r>
            <a:r>
              <a:rPr lang="en-US" altLang="zh-CN" sz="1800" b="0" i="0">
                <a:solidFill>
                  <a:srgbClr val="003760"/>
                </a:solidFill>
                <a:latin typeface="Times New Roman" pitchFamily="34" charset="0"/>
                <a:ea typeface="微软雅黑" pitchFamily="34" charset="-122"/>
                <a:cs typeface="Times New Roman" pitchFamily="34" charset="-120"/>
              </a:rPr>
              <a:t>。由于她常常在夜间手执风灯巡查</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病房</a:t>
            </a:r>
            <a:r>
              <a:rPr lang="en-US" altLang="zh-CN" sz="1800" b="0" i="0" dirty="0">
                <a:solidFill>
                  <a:srgbClr val="003760"/>
                </a:solidFill>
                <a:latin typeface="Times New Roman" pitchFamily="34" charset="0"/>
                <a:ea typeface="微软雅黑" pitchFamily="34" charset="-122"/>
                <a:cs typeface="Times New Roman" pitchFamily="34" charset="-120"/>
              </a:rPr>
              <a:t>，人们都称呼她为“提灯女神”。南丁格尔是世界上第一位真正的护士，开创了护理事业。“</a:t>
            </a:r>
            <a:r>
              <a:rPr lang="en-US" altLang="zh-CN" sz="1800" b="0" i="0">
                <a:solidFill>
                  <a:srgbClr val="003760"/>
                </a:solidFill>
                <a:latin typeface="Times New Roman" pitchFamily="34" charset="0"/>
                <a:ea typeface="微软雅黑" pitchFamily="34" charset="-122"/>
                <a:cs typeface="Times New Roman" pitchFamily="34" charset="-120"/>
              </a:rPr>
              <a:t>南丁格尔”</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也成为护士精神的代名词</a:t>
            </a:r>
            <a:r>
              <a:rPr lang="en-US" altLang="zh-CN" sz="1800" b="0" i="0" dirty="0">
                <a:solidFill>
                  <a:srgbClr val="003760"/>
                </a:solidFill>
                <a:latin typeface="Times New Roman" pitchFamily="34" charset="0"/>
                <a:ea typeface="微软雅黑" pitchFamily="34" charset="-122"/>
                <a:cs typeface="Times New Roman" pitchFamily="34" charset="-120"/>
              </a:rPr>
              <a:t>。国际护士节设立在每年的5月12日，以纪念南丁格尔不畏艰险、甘于奉献</a:t>
            </a:r>
            <a:r>
              <a:rPr lang="en-US" altLang="zh-CN" sz="1800" b="0" i="0">
                <a:solidFill>
                  <a:srgbClr val="003760"/>
                </a:solidFill>
                <a:latin typeface="Times New Roman" pitchFamily="34" charset="0"/>
                <a:ea typeface="微软雅黑" pitchFamily="34" charset="-122"/>
                <a:cs typeface="Times New Roman" pitchFamily="34" charset="-120"/>
              </a:rPr>
              <a:t>、救</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死扶伤</a:t>
            </a:r>
            <a:r>
              <a:rPr lang="en-US" altLang="zh-CN" b="0" i="0" dirty="0">
                <a:solidFill>
                  <a:srgbClr val="003760"/>
                </a:solidFill>
                <a:latin typeface="Times New Roman" pitchFamily="34" charset="0"/>
                <a:ea typeface="微软雅黑" pitchFamily="34" charset="-122"/>
                <a:cs typeface="Times New Roman" pitchFamily="34" charset="-120"/>
              </a:rPr>
              <a:t>、勇于献身的人道主义精神。</a:t>
            </a:r>
            <a:endParaRPr lang="en-US" altLang="zh-CN"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C_4_BD#5fc382f39?pid=6ff0665b8&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必刷词汇</a:t>
            </a:r>
            <a:endParaRPr lang="en-US" altLang="zh-CN" sz="2400" dirty="0"/>
          </a:p>
        </p:txBody>
      </p:sp>
      <p:sp>
        <p:nvSpPr>
          <p:cNvPr id="3" name="QB_5_BD.1_1#8f5cb8a94?pid=5fc382f39&amp;color=0,55,96&amp;vtp=1&amp;bbb=1"/>
          <p:cNvSpPr/>
          <p:nvPr/>
        </p:nvSpPr>
        <p:spPr>
          <a:xfrm>
            <a:off x="502920" y="204517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1.fountain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2.insight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________________________</a:t>
            </a:r>
            <a:endParaRPr lang="en-US" altLang="zh-CN" sz="1800" dirty="0"/>
          </a:p>
        </p:txBody>
      </p:sp>
      <p:sp>
        <p:nvSpPr>
          <p:cNvPr id="4" name="QB_5_AN.2_1#8f5cb8a94.blank?pid=5fc382f39&amp;color=0,55,96&amp;vpa=1&amp;vtp=1&amp;bbb=1"/>
          <p:cNvSpPr/>
          <p:nvPr/>
        </p:nvSpPr>
        <p:spPr>
          <a:xfrm>
            <a:off x="1727676" y="2014695"/>
            <a:ext cx="8524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喷水池</a:t>
            </a:r>
            <a:endParaRPr lang="en-US" altLang="zh-CN" dirty="0"/>
          </a:p>
        </p:txBody>
      </p:sp>
      <p:sp>
        <p:nvSpPr>
          <p:cNvPr id="6" name="QB_5_AN.4_1#8f5cb8a94.blank?pid=5fc382f39&amp;color=0,55,96&amp;vpa=2&amp;vtp=1&amp;bbb=1"/>
          <p:cNvSpPr/>
          <p:nvPr/>
        </p:nvSpPr>
        <p:spPr>
          <a:xfrm>
            <a:off x="1587976" y="2412840"/>
            <a:ext cx="26812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顿悟，猛醒；洞悉；了解</a:t>
            </a:r>
            <a:endParaRPr lang="en-US" altLang="zh-CN" dirty="0"/>
          </a:p>
        </p:txBody>
      </p:sp>
      <p:sp>
        <p:nvSpPr>
          <p:cNvPr id="7" name="QB_5_BD.5_1#356c43976?sp=1&amp;pid=5fc382f39&amp;color=0,55,96&amp;vtp=1&amp;bbb=1"/>
          <p:cNvSpPr/>
          <p:nvPr/>
        </p:nvSpPr>
        <p:spPr>
          <a:xfrm>
            <a:off x="502920" y="287464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3.foundation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______________</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搭</a:t>
            </a:r>
            <a:r>
              <a:rPr lang="en-US" altLang="zh-CN" sz="1800" b="0" i="0">
                <a:solidFill>
                  <a:srgbClr val="003760"/>
                </a:solidFill>
                <a:latin typeface="Times New Roman" pitchFamily="34" charset="0"/>
                <a:ea typeface="微软雅黑" pitchFamily="34" charset="-122"/>
                <a:cs typeface="Times New Roman" pitchFamily="34" charset="-120"/>
              </a:rPr>
              <a:t>配</a:t>
            </a:r>
            <a:r>
              <a:rPr lang="en-US" altLang="zh-CN" sz="1800" b="0" i="0" dirty="0">
                <a:solidFill>
                  <a:srgbClr val="003760"/>
                </a:solidFill>
                <a:latin typeface="Times New Roman" pitchFamily="34" charset="0"/>
                <a:ea typeface="微软雅黑" pitchFamily="34" charset="-122"/>
                <a:cs typeface="Times New Roman" pitchFamily="34" charset="-120"/>
              </a:rPr>
              <a:t>lay/provide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solid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foundation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______________________</a:t>
            </a:r>
            <a:endParaRPr lang="en-US" altLang="zh-CN" sz="1800" dirty="0"/>
          </a:p>
        </p:txBody>
      </p:sp>
      <p:sp>
        <p:nvSpPr>
          <p:cNvPr id="8" name="QB_5_AN.6_1#356c43976.blank?pid=5fc382f39&amp;color=0,55,96&amp;vpa=3&amp;vtp=1&amp;bbb=1"/>
          <p:cNvSpPr/>
          <p:nvPr/>
        </p:nvSpPr>
        <p:spPr>
          <a:xfrm>
            <a:off x="1956276" y="2844165"/>
            <a:ext cx="15382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基金会；基础</a:t>
            </a:r>
            <a:endParaRPr lang="en-US" altLang="zh-CN" dirty="0"/>
          </a:p>
        </p:txBody>
      </p:sp>
      <p:sp>
        <p:nvSpPr>
          <p:cNvPr id="9" name="QB_5_AN.7_1#356c43976.blank?pid=5fc382f39&amp;color=0,55,96&amp;vpa=4&amp;vtp=1&amp;bbb=1"/>
          <p:cNvSpPr/>
          <p:nvPr/>
        </p:nvSpPr>
        <p:spPr>
          <a:xfrm>
            <a:off x="4610576" y="3242310"/>
            <a:ext cx="24526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为</a:t>
            </a:r>
            <a:r>
              <a:rPr lang="en-US" altLang="zh-CN" b="0" i="0" dirty="0">
                <a:solidFill>
                  <a:srgbClr val="FF0000"/>
                </a:solidFill>
                <a:latin typeface="SimSun" panose="02010600030101010101" pitchFamily="2" charset="-122"/>
                <a:ea typeface="微软雅黑" pitchFamily="34" charset="-122"/>
                <a:cs typeface="Times New Roman" pitchFamily="34" charset="-120"/>
              </a:rPr>
              <a:t>……</a:t>
            </a:r>
            <a:r>
              <a:rPr lang="en-US" altLang="zh-CN" b="0" i="0" dirty="0">
                <a:solidFill>
                  <a:srgbClr val="FF0000"/>
                </a:solidFill>
                <a:latin typeface="Times New Roman" pitchFamily="34" charset="0"/>
                <a:ea typeface="微软雅黑" pitchFamily="34" charset="-122"/>
                <a:cs typeface="Times New Roman" pitchFamily="34" charset="-120"/>
              </a:rPr>
              <a:t>打下坚实的基础</a:t>
            </a:r>
            <a:endParaRPr lang="en-US" altLang="zh-CN" dirty="0"/>
          </a:p>
        </p:txBody>
      </p:sp>
      <p:sp>
        <p:nvSpPr>
          <p:cNvPr id="10" name="QB_5_BD.8_1#65ae25567?pid=5fc382f39&amp;color=0,55,96&amp;vtp=1&amp;bbb=1"/>
          <p:cNvSpPr/>
          <p:nvPr/>
        </p:nvSpPr>
        <p:spPr>
          <a:xfrm>
            <a:off x="502920" y="3689413"/>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4.shortage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同义</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
        <p:nvSpPr>
          <p:cNvPr id="11" name="QB_5_AN.9_1#65ae25567.blank?pid=5fc382f39&amp;color=0,55,96&amp;vpa=5&amp;vtp=1&amp;bbb=1"/>
          <p:cNvSpPr/>
          <p:nvPr/>
        </p:nvSpPr>
        <p:spPr>
          <a:xfrm>
            <a:off x="1740376" y="3637978"/>
            <a:ext cx="19954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短缺，不足，缺乏</a:t>
            </a:r>
            <a:endParaRPr lang="en-US" altLang="zh-CN" dirty="0"/>
          </a:p>
        </p:txBody>
      </p:sp>
      <p:sp>
        <p:nvSpPr>
          <p:cNvPr id="12" name="QB_5_AN.10_1#65ae25567.blank?pid=5fc382f39&amp;color=0,55,96&amp;vpa=6&amp;vtp=1&amp;bbb=1"/>
          <p:cNvSpPr/>
          <p:nvPr/>
        </p:nvSpPr>
        <p:spPr>
          <a:xfrm>
            <a:off x="4356576" y="3637978"/>
            <a:ext cx="547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lack</a:t>
            </a:r>
            <a:endParaRPr lang="en-US" altLang="zh-CN" dirty="0"/>
          </a:p>
        </p:txBody>
      </p:sp>
      <p:sp>
        <p:nvSpPr>
          <p:cNvPr id="13" name="QB_5_BD.11_1#5a4d966b0?sp=1&amp;pid=5fc382f39&amp;color=0,55,96&amp;vtp=1&amp;bbb=1"/>
          <p:cNvSpPr/>
          <p:nvPr/>
        </p:nvSpPr>
        <p:spPr>
          <a:xfrm>
            <a:off x="502920" y="410019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5.internal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adj</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________________</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反</a:t>
            </a:r>
            <a:r>
              <a:rPr lang="en-US" altLang="zh-CN" sz="1800" b="0" i="0">
                <a:solidFill>
                  <a:srgbClr val="003760"/>
                </a:solidFill>
                <a:latin typeface="Times New Roman" pitchFamily="34" charset="0"/>
                <a:ea typeface="微软雅黑" pitchFamily="34" charset="-122"/>
                <a:cs typeface="Times New Roman" pitchFamily="34" charset="-120"/>
              </a:rPr>
              <a:t>义</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.外部的；与外国有关的</a:t>
            </a:r>
            <a:endParaRPr lang="en-US" altLang="zh-CN" sz="1800" dirty="0"/>
          </a:p>
        </p:txBody>
      </p:sp>
      <p:sp>
        <p:nvSpPr>
          <p:cNvPr id="14" name="QB_5_AN.12_1#5a4d966b0.blank?pid=5fc382f39&amp;color=0,55,96&amp;vpa=7&amp;vtp=1&amp;bbb=1"/>
          <p:cNvSpPr/>
          <p:nvPr/>
        </p:nvSpPr>
        <p:spPr>
          <a:xfrm>
            <a:off x="1841976" y="4069715"/>
            <a:ext cx="1766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内部的；国内的</a:t>
            </a:r>
            <a:endParaRPr lang="en-US" altLang="zh-CN" dirty="0"/>
          </a:p>
        </p:txBody>
      </p:sp>
      <p:sp>
        <p:nvSpPr>
          <p:cNvPr id="15" name="QB_5_AN.13_1#5a4d966b0.blank?pid=5fc382f39&amp;color=0,55,96&amp;vpa=8&amp;vtp=1&amp;bbb=1"/>
          <p:cNvSpPr/>
          <p:nvPr/>
        </p:nvSpPr>
        <p:spPr>
          <a:xfrm>
            <a:off x="940276" y="4467860"/>
            <a:ext cx="903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external</a:t>
            </a:r>
            <a:endParaRPr lang="en-US" altLang="zh-CN" dirty="0"/>
          </a:p>
        </p:txBody>
      </p:sp>
      <p:sp>
        <p:nvSpPr>
          <p:cNvPr id="16" name="QB_5_BD.14_1#91ceb25b7?pid=5fc382f39&amp;color=0,55,96&amp;vtp=1&amp;bbb=1&amp;hb=1"/>
          <p:cNvSpPr/>
          <p:nvPr/>
        </p:nvSpPr>
        <p:spPr>
          <a:xfrm>
            <a:off x="502920" y="4919980"/>
            <a:ext cx="10570464" cy="11893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6.</a:t>
            </a:r>
            <a:r>
              <a:rPr lang="en-US" altLang="zh-CN" sz="1800" i="0">
                <a:solidFill>
                  <a:srgbClr val="003760"/>
                </a:solidFill>
                <a:latin typeface="SimSun" pitchFamily="34" charset="0"/>
                <a:ea typeface="SimSun" pitchFamily="34" charset="-122"/>
                <a:cs typeface="SimSun" pitchFamily="34" charset="-120"/>
              </a:rPr>
              <a:t>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.贡献；（报纸、书、广播、录音等的）稿件，文稿，作品；捐赠</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搭配（</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i="0">
                <a:solidFill>
                  <a:srgbClr val="003760"/>
                </a:solidFill>
                <a:latin typeface="SimSun" pitchFamily="34" charset="0"/>
                <a:ea typeface="SimSun" pitchFamily="34" charset="-122"/>
                <a:cs typeface="SimSun" pitchFamily="34" charset="-120"/>
              </a:rPr>
              <a:t>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对</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的贡献；投稿给</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；捐助</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联想①</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a:t>
            </a:r>
            <a:r>
              <a:rPr lang="en-US" altLang="zh-CN" sz="1800" b="0" i="0" dirty="0">
                <a:solidFill>
                  <a:srgbClr val="003760"/>
                </a:solidFill>
                <a:latin typeface="Times New Roman" pitchFamily="34" charset="0"/>
                <a:ea typeface="微软雅黑" pitchFamily="34" charset="-122"/>
                <a:cs typeface="Times New Roman" pitchFamily="34" charset="-120"/>
              </a:rPr>
              <a:t>.捐献，捐赠；</a:t>
            </a:r>
            <a:r>
              <a:rPr lang="en-US" altLang="zh-CN" sz="1800" b="0" i="0">
                <a:solidFill>
                  <a:srgbClr val="003760"/>
                </a:solidFill>
                <a:latin typeface="Times New Roman" pitchFamily="34" charset="0"/>
                <a:ea typeface="微软雅黑" pitchFamily="34" charset="-122"/>
                <a:cs typeface="Times New Roman" pitchFamily="34" charset="-120"/>
              </a:rPr>
              <a:t>投稿</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p>
          <a:p>
            <a:pPr>
              <a:lnSpc>
                <a:spcPts val="3100"/>
              </a:lnSpc>
            </a:pPr>
            <a:r>
              <a:rPr lang="en-US" altLang="zh-CN" i="0">
                <a:solidFill>
                  <a:srgbClr val="003760"/>
                </a:solidFill>
                <a:latin typeface="SimSun" pitchFamily="34" charset="0"/>
                <a:ea typeface="SimSun" pitchFamily="34" charset="-122"/>
                <a:cs typeface="SimSun" pitchFamily="34" charset="-120"/>
              </a:rPr>
              <a:t>___________</a:t>
            </a:r>
            <a:r>
              <a:rPr lang="en-US" altLang="zh-CN" b="0" i="0">
                <a:solidFill>
                  <a:srgbClr val="003760"/>
                </a:solidFill>
                <a:latin typeface="SimSun" pitchFamily="34" charset="0"/>
                <a:ea typeface="SimSun" pitchFamily="34" charset="-122"/>
                <a:cs typeface="SimSun" pitchFamily="34" charset="-120"/>
              </a:rPr>
              <a:t> </a:t>
            </a:r>
            <a:r>
              <a:rPr lang="en-US" altLang="zh-CN" b="0" i="1" dirty="0">
                <a:solidFill>
                  <a:srgbClr val="003760"/>
                </a:solidFill>
                <a:latin typeface="Times New Roman" pitchFamily="34" charset="0"/>
                <a:ea typeface="微软雅黑" pitchFamily="34" charset="-122"/>
                <a:cs typeface="Times New Roman" pitchFamily="34" charset="-120"/>
              </a:rPr>
              <a:t>n</a:t>
            </a:r>
            <a:r>
              <a:rPr lang="en-US" altLang="zh-CN" b="0" i="0" dirty="0">
                <a:solidFill>
                  <a:srgbClr val="003760"/>
                </a:solidFill>
                <a:latin typeface="Times New Roman" pitchFamily="34" charset="0"/>
                <a:ea typeface="微软雅黑" pitchFamily="34" charset="-122"/>
                <a:cs typeface="Times New Roman" pitchFamily="34" charset="-120"/>
              </a:rPr>
              <a:t>.捐赠者；投稿人；起作用的因素</a:t>
            </a:r>
            <a:endParaRPr lang="en-US" altLang="zh-CN" dirty="0"/>
          </a:p>
        </p:txBody>
      </p:sp>
      <p:sp>
        <p:nvSpPr>
          <p:cNvPr id="17" name="QB_5_AN.15_1#91ceb25b7.blank?pid=5fc382f39&amp;color=0,55,96&amp;vpa=9&amp;vtp=1&amp;bbb=1"/>
          <p:cNvSpPr/>
          <p:nvPr/>
        </p:nvSpPr>
        <p:spPr>
          <a:xfrm>
            <a:off x="692626" y="4889500"/>
            <a:ext cx="1284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contribution</a:t>
            </a:r>
            <a:endParaRPr lang="en-US" altLang="zh-CN" dirty="0"/>
          </a:p>
        </p:txBody>
      </p:sp>
      <p:sp>
        <p:nvSpPr>
          <p:cNvPr id="18" name="QB_5_AN.16_1#91ceb25b7.blank?pid=5fc382f39&amp;color=0,55,96&amp;vpa=10&amp;vtp=1"/>
          <p:cNvSpPr/>
          <p:nvPr/>
        </p:nvSpPr>
        <p:spPr>
          <a:xfrm>
            <a:off x="9550875" y="4889500"/>
            <a:ext cx="268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19" name="QB_5_AN.17_1#91ceb25b7.blank?pid=5fc382f39&amp;color=0,55,96&amp;vpa=11&amp;vtp=1&amp;bbb=1"/>
          <p:cNvSpPr/>
          <p:nvPr/>
        </p:nvSpPr>
        <p:spPr>
          <a:xfrm>
            <a:off x="521176" y="5308600"/>
            <a:ext cx="1284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contribution</a:t>
            </a:r>
            <a:endParaRPr lang="en-US" altLang="zh-CN" dirty="0"/>
          </a:p>
        </p:txBody>
      </p:sp>
      <p:sp>
        <p:nvSpPr>
          <p:cNvPr id="20" name="QB_5_AN.18_1#91ceb25b7.blank?pid=5fc382f39&amp;color=0,55,96&amp;vpa=12&amp;vtp=1&amp;bbb=1"/>
          <p:cNvSpPr/>
          <p:nvPr/>
        </p:nvSpPr>
        <p:spPr>
          <a:xfrm>
            <a:off x="1968976" y="5308600"/>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21" name="QB_5_AN.19_1#91ceb25b7.blank?pid=5fc382f39&amp;color=0,55,96&amp;vpa=13&amp;vtp=1&amp;bbb=1"/>
          <p:cNvSpPr/>
          <p:nvPr/>
        </p:nvSpPr>
        <p:spPr>
          <a:xfrm>
            <a:off x="7137875" y="5308600"/>
            <a:ext cx="1093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contribute</a:t>
            </a:r>
            <a:endParaRPr lang="en-US" altLang="zh-CN" dirty="0"/>
          </a:p>
        </p:txBody>
      </p:sp>
      <p:sp>
        <p:nvSpPr>
          <p:cNvPr id="22" name="QB_5_AN.20_1#91ceb25b7.blank?pid=5fc382f39&amp;color=0,55,96&amp;vpa=14&amp;vtp=1&amp;bbb=1"/>
          <p:cNvSpPr/>
          <p:nvPr/>
        </p:nvSpPr>
        <p:spPr>
          <a:xfrm>
            <a:off x="521176" y="5706745"/>
            <a:ext cx="1182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contributor</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fade">
                                      <p:cBhvr>
                                        <p:cTn id="39" dur="500"/>
                                        <p:tgtEl>
                                          <p:spTgt spid="11">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fade">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bg/>
                                          </p:spTgt>
                                        </p:tgtEl>
                                        <p:attrNameLst>
                                          <p:attrName>style.visibility</p:attrName>
                                        </p:attrNameLst>
                                      </p:cBhvr>
                                      <p:to>
                                        <p:strVal val="visible"/>
                                      </p:to>
                                    </p:set>
                                    <p:animEffect transition="in" filter="fade">
                                      <p:cBhvr>
                                        <p:cTn id="47" dur="500"/>
                                        <p:tgtEl>
                                          <p:spTgt spid="12">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2">
                                            <p:txEl>
                                              <p:pRg st="0" end="0"/>
                                            </p:txEl>
                                          </p:spTgt>
                                        </p:tgtEl>
                                        <p:attrNameLst>
                                          <p:attrName>style.visibility</p:attrName>
                                        </p:attrNameLst>
                                      </p:cBhvr>
                                      <p:to>
                                        <p:strVal val="visible"/>
                                      </p:to>
                                    </p:set>
                                    <p:animEffect transition="in" filter="fade">
                                      <p:cBhvr>
                                        <p:cTn id="50" dur="500"/>
                                        <p:tgtEl>
                                          <p:spTgt spid="12">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4">
                                            <p:bg/>
                                          </p:spTgt>
                                        </p:tgtEl>
                                        <p:attrNameLst>
                                          <p:attrName>style.visibility</p:attrName>
                                        </p:attrNameLst>
                                      </p:cBhvr>
                                      <p:to>
                                        <p:strVal val="visible"/>
                                      </p:to>
                                    </p:set>
                                    <p:animEffect transition="in" filter="fade">
                                      <p:cBhvr>
                                        <p:cTn id="55" dur="500"/>
                                        <p:tgtEl>
                                          <p:spTgt spid="14">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4">
                                            <p:txEl>
                                              <p:pRg st="0" end="0"/>
                                            </p:txEl>
                                          </p:spTgt>
                                        </p:tgtEl>
                                        <p:attrNameLst>
                                          <p:attrName>style.visibility</p:attrName>
                                        </p:attrNameLst>
                                      </p:cBhvr>
                                      <p:to>
                                        <p:strVal val="visible"/>
                                      </p:to>
                                    </p:set>
                                    <p:animEffect transition="in" filter="fade">
                                      <p:cBhvr>
                                        <p:cTn id="58" dur="500"/>
                                        <p:tgtEl>
                                          <p:spTgt spid="14">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5">
                                            <p:bg/>
                                          </p:spTgt>
                                        </p:tgtEl>
                                        <p:attrNameLst>
                                          <p:attrName>style.visibility</p:attrName>
                                        </p:attrNameLst>
                                      </p:cBhvr>
                                      <p:to>
                                        <p:strVal val="visible"/>
                                      </p:to>
                                    </p:set>
                                    <p:animEffect transition="in" filter="fade">
                                      <p:cBhvr>
                                        <p:cTn id="63" dur="500"/>
                                        <p:tgtEl>
                                          <p:spTgt spid="15">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5">
                                            <p:txEl>
                                              <p:pRg st="0" end="0"/>
                                            </p:txEl>
                                          </p:spTgt>
                                        </p:tgtEl>
                                        <p:attrNameLst>
                                          <p:attrName>style.visibility</p:attrName>
                                        </p:attrNameLst>
                                      </p:cBhvr>
                                      <p:to>
                                        <p:strVal val="visible"/>
                                      </p:to>
                                    </p:set>
                                    <p:animEffect transition="in" filter="fade">
                                      <p:cBhvr>
                                        <p:cTn id="66" dur="500"/>
                                        <p:tgtEl>
                                          <p:spTgt spid="15">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7">
                                            <p:bg/>
                                          </p:spTgt>
                                        </p:tgtEl>
                                        <p:attrNameLst>
                                          <p:attrName>style.visibility</p:attrName>
                                        </p:attrNameLst>
                                      </p:cBhvr>
                                      <p:to>
                                        <p:strVal val="visible"/>
                                      </p:to>
                                    </p:set>
                                    <p:animEffect transition="in" filter="fade">
                                      <p:cBhvr>
                                        <p:cTn id="71" dur="500"/>
                                        <p:tgtEl>
                                          <p:spTgt spid="17">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7">
                                            <p:txEl>
                                              <p:pRg st="0" end="0"/>
                                            </p:txEl>
                                          </p:spTgt>
                                        </p:tgtEl>
                                        <p:attrNameLst>
                                          <p:attrName>style.visibility</p:attrName>
                                        </p:attrNameLst>
                                      </p:cBhvr>
                                      <p:to>
                                        <p:strVal val="visible"/>
                                      </p:to>
                                    </p:set>
                                    <p:animEffect transition="in" filter="fade">
                                      <p:cBhvr>
                                        <p:cTn id="74" dur="500"/>
                                        <p:tgtEl>
                                          <p:spTgt spid="17">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8">
                                            <p:bg/>
                                          </p:spTgt>
                                        </p:tgtEl>
                                        <p:attrNameLst>
                                          <p:attrName>style.visibility</p:attrName>
                                        </p:attrNameLst>
                                      </p:cBhvr>
                                      <p:to>
                                        <p:strVal val="visible"/>
                                      </p:to>
                                    </p:set>
                                    <p:animEffect transition="in" filter="fade">
                                      <p:cBhvr>
                                        <p:cTn id="79" dur="500"/>
                                        <p:tgtEl>
                                          <p:spTgt spid="18">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8">
                                            <p:txEl>
                                              <p:pRg st="0" end="0"/>
                                            </p:txEl>
                                          </p:spTgt>
                                        </p:tgtEl>
                                        <p:attrNameLst>
                                          <p:attrName>style.visibility</p:attrName>
                                        </p:attrNameLst>
                                      </p:cBhvr>
                                      <p:to>
                                        <p:strVal val="visible"/>
                                      </p:to>
                                    </p:set>
                                    <p:animEffect transition="in" filter="fade">
                                      <p:cBhvr>
                                        <p:cTn id="82" dur="500"/>
                                        <p:tgtEl>
                                          <p:spTgt spid="18">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9">
                                            <p:bg/>
                                          </p:spTgt>
                                        </p:tgtEl>
                                        <p:attrNameLst>
                                          <p:attrName>style.visibility</p:attrName>
                                        </p:attrNameLst>
                                      </p:cBhvr>
                                      <p:to>
                                        <p:strVal val="visible"/>
                                      </p:to>
                                    </p:set>
                                    <p:animEffect transition="in" filter="fade">
                                      <p:cBhvr>
                                        <p:cTn id="87" dur="500"/>
                                        <p:tgtEl>
                                          <p:spTgt spid="19">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9">
                                            <p:txEl>
                                              <p:pRg st="0" end="0"/>
                                            </p:txEl>
                                          </p:spTgt>
                                        </p:tgtEl>
                                        <p:attrNameLst>
                                          <p:attrName>style.visibility</p:attrName>
                                        </p:attrNameLst>
                                      </p:cBhvr>
                                      <p:to>
                                        <p:strVal val="visible"/>
                                      </p:to>
                                    </p:set>
                                    <p:animEffect transition="in" filter="fade">
                                      <p:cBhvr>
                                        <p:cTn id="90" dur="500"/>
                                        <p:tgtEl>
                                          <p:spTgt spid="19">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20">
                                            <p:bg/>
                                          </p:spTgt>
                                        </p:tgtEl>
                                        <p:attrNameLst>
                                          <p:attrName>style.visibility</p:attrName>
                                        </p:attrNameLst>
                                      </p:cBhvr>
                                      <p:to>
                                        <p:strVal val="visible"/>
                                      </p:to>
                                    </p:set>
                                    <p:animEffect transition="in" filter="fade">
                                      <p:cBhvr>
                                        <p:cTn id="95" dur="500"/>
                                        <p:tgtEl>
                                          <p:spTgt spid="20">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0">
                                            <p:txEl>
                                              <p:pRg st="0" end="0"/>
                                            </p:txEl>
                                          </p:spTgt>
                                        </p:tgtEl>
                                        <p:attrNameLst>
                                          <p:attrName>style.visibility</p:attrName>
                                        </p:attrNameLst>
                                      </p:cBhvr>
                                      <p:to>
                                        <p:strVal val="visible"/>
                                      </p:to>
                                    </p:set>
                                    <p:animEffect transition="in" filter="fade">
                                      <p:cBhvr>
                                        <p:cTn id="98" dur="500"/>
                                        <p:tgtEl>
                                          <p:spTgt spid="20">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21">
                                            <p:bg/>
                                          </p:spTgt>
                                        </p:tgtEl>
                                        <p:attrNameLst>
                                          <p:attrName>style.visibility</p:attrName>
                                        </p:attrNameLst>
                                      </p:cBhvr>
                                      <p:to>
                                        <p:strVal val="visible"/>
                                      </p:to>
                                    </p:set>
                                    <p:animEffect transition="in" filter="fade">
                                      <p:cBhvr>
                                        <p:cTn id="103" dur="500"/>
                                        <p:tgtEl>
                                          <p:spTgt spid="21">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1">
                                            <p:txEl>
                                              <p:pRg st="0" end="0"/>
                                            </p:txEl>
                                          </p:spTgt>
                                        </p:tgtEl>
                                        <p:attrNameLst>
                                          <p:attrName>style.visibility</p:attrName>
                                        </p:attrNameLst>
                                      </p:cBhvr>
                                      <p:to>
                                        <p:strVal val="visible"/>
                                      </p:to>
                                    </p:set>
                                    <p:animEffect transition="in" filter="fade">
                                      <p:cBhvr>
                                        <p:cTn id="106" dur="500"/>
                                        <p:tgtEl>
                                          <p:spTgt spid="21">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2">
                                            <p:bg/>
                                          </p:spTgt>
                                        </p:tgtEl>
                                        <p:attrNameLst>
                                          <p:attrName>style.visibility</p:attrName>
                                        </p:attrNameLst>
                                      </p:cBhvr>
                                      <p:to>
                                        <p:strVal val="visible"/>
                                      </p:to>
                                    </p:set>
                                    <p:animEffect transition="in" filter="fade">
                                      <p:cBhvr>
                                        <p:cTn id="111" dur="500"/>
                                        <p:tgtEl>
                                          <p:spTgt spid="22">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2">
                                            <p:txEl>
                                              <p:pRg st="0" end="0"/>
                                            </p:txEl>
                                          </p:spTgt>
                                        </p:tgtEl>
                                        <p:attrNameLst>
                                          <p:attrName>style.visibility</p:attrName>
                                        </p:attrNameLst>
                                      </p:cBhvr>
                                      <p:to>
                                        <p:strVal val="visible"/>
                                      </p:to>
                                    </p:set>
                                    <p:animEffect transition="in" filter="fade">
                                      <p:cBhvr>
                                        <p:cTn id="114"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P spid="9" grpId="0" build="p" animBg="1"/>
      <p:bldP spid="11" grpId="0" build="p" animBg="1"/>
      <p:bldP spid="12" grpId="0" build="p" animBg="1"/>
      <p:bldP spid="14" grpId="0" build="p" animBg="1"/>
      <p:bldP spid="15" grpId="0" build="p" animBg="1"/>
      <p:bldP spid="17" grpId="0" build="p" animBg="1"/>
      <p:bldP spid="18" grpId="0" build="p" animBg="1"/>
      <p:bldP spid="19" grpId="0" build="p" animBg="1"/>
      <p:bldP spid="20" grpId="0" build="p" animBg="1"/>
      <p:bldP spid="21" grpId="0" build="p" animBg="1"/>
      <p:bldP spid="2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QB_5_BD.21_1#89989488f?pid=5fc382f39&amp;color=0,55,96&amp;vtp=1&amp;bt=1&amp;bbb=1&amp;hb=1"/>
          <p:cNvSpPr/>
          <p:nvPr/>
        </p:nvSpPr>
        <p:spPr>
          <a:xfrm>
            <a:off x="502920" y="1508760"/>
            <a:ext cx="10570464" cy="1611440"/>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7.</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.减轻，</a:t>
            </a:r>
            <a:r>
              <a:rPr lang="en-US" altLang="zh-CN" sz="1800" b="0" i="0">
                <a:solidFill>
                  <a:srgbClr val="003760"/>
                </a:solidFill>
                <a:latin typeface="Times New Roman" pitchFamily="34" charset="0"/>
                <a:ea typeface="微软雅黑" pitchFamily="34" charset="-122"/>
                <a:cs typeface="Times New Roman" pitchFamily="34" charset="-120"/>
              </a:rPr>
              <a:t>缓解</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搭配</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令某人欣慰的是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联想</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a:t>
            </a:r>
            <a:r>
              <a:rPr lang="en-US" altLang="zh-CN" sz="1800" b="0" i="0" dirty="0">
                <a:solidFill>
                  <a:srgbClr val="003760"/>
                </a:solidFill>
                <a:latin typeface="Times New Roman" pitchFamily="34" charset="0"/>
                <a:ea typeface="微软雅黑" pitchFamily="34" charset="-122"/>
                <a:cs typeface="Times New Roman" pitchFamily="34" charset="-120"/>
              </a:rPr>
              <a:t>.解除，缓和</a:t>
            </a:r>
            <a:r>
              <a:rPr lang="en-US" altLang="zh-CN" sz="1800" b="0" i="0">
                <a:solidFill>
                  <a:srgbClr val="003760"/>
                </a:solidFill>
                <a:latin typeface="Times New Roman" pitchFamily="34" charset="0"/>
                <a:ea typeface="微软雅黑" pitchFamily="34" charset="-122"/>
                <a:cs typeface="Times New Roman" pitchFamily="34" charset="-120"/>
              </a:rPr>
              <a:t>（不快或痛</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苦</a:t>
            </a:r>
            <a:r>
              <a:rPr lang="en-US" altLang="zh-CN" b="0" i="0" dirty="0">
                <a:solidFill>
                  <a:srgbClr val="003760"/>
                </a:solidFill>
                <a:latin typeface="Times New Roman" pitchFamily="34" charset="0"/>
                <a:ea typeface="微软雅黑" pitchFamily="34" charset="-122"/>
                <a:cs typeface="Times New Roman" pitchFamily="34" charset="-120"/>
              </a:rPr>
              <a:t>）；减轻（问题的严重性）；缓解</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relieve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sb</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sth</a:t>
            </a:r>
            <a:r>
              <a:rPr lang="en-US" altLang="zh-CN" b="0" i="0">
                <a:solidFill>
                  <a:srgbClr val="003760"/>
                </a:solidFill>
                <a:latin typeface="SimSun" pitchFamily="34" charset="0"/>
                <a:ea typeface="SimSun" pitchFamily="34" charset="-122"/>
                <a:cs typeface="SimSun" pitchFamily="34" charset="-120"/>
              </a:rPr>
              <a:t> </a:t>
            </a:r>
            <a:r>
              <a:rPr lang="en-US" altLang="zh-CN" i="0">
                <a:solidFill>
                  <a:srgbClr val="003760"/>
                </a:solidFill>
                <a:latin typeface="SimSun" pitchFamily="34" charset="0"/>
                <a:ea typeface="SimSun" pitchFamily="34" charset="-122"/>
                <a:cs typeface="SimSun" pitchFamily="34" charset="-120"/>
              </a:rPr>
              <a:t>____________________________________</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8.</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.有效的，产生预期效果的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派</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.有效地</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联想</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.影响；结果</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（+on/upon）</a:t>
            </a:r>
            <a:endParaRPr lang="en-US" altLang="zh-CN" dirty="0"/>
          </a:p>
        </p:txBody>
      </p:sp>
      <p:sp>
        <p:nvSpPr>
          <p:cNvPr id="3" name="QB_5_AN.22_1#89989488f.blank?pid=5fc382f39&amp;color=0,55,96&amp;vpa=15&amp;vtp=1&amp;bbb=1"/>
          <p:cNvSpPr/>
          <p:nvPr/>
        </p:nvSpPr>
        <p:spPr>
          <a:xfrm>
            <a:off x="667226" y="1478280"/>
            <a:ext cx="649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relief</a:t>
            </a:r>
            <a:endParaRPr lang="en-US" altLang="zh-CN" dirty="0"/>
          </a:p>
        </p:txBody>
      </p:sp>
      <p:sp>
        <p:nvSpPr>
          <p:cNvPr id="4" name="QB_5_AN.23_1#89989488f.blank?pid=5fc382f39&amp;color=0,55,96&amp;vpa=16&amp;vtp=1&amp;bbb=1"/>
          <p:cNvSpPr/>
          <p:nvPr/>
        </p:nvSpPr>
        <p:spPr>
          <a:xfrm>
            <a:off x="3340576" y="1478280"/>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5" name="QB_5_AN.24_1#89989488f.blank?pid=5fc382f39&amp;color=0,55,96&amp;vpa=17&amp;vtp=1&amp;bbb=1"/>
          <p:cNvSpPr/>
          <p:nvPr/>
        </p:nvSpPr>
        <p:spPr>
          <a:xfrm>
            <a:off x="3823176" y="1478280"/>
            <a:ext cx="627063"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one's</a:t>
            </a:r>
            <a:endParaRPr lang="en-US" altLang="zh-CN" dirty="0"/>
          </a:p>
        </p:txBody>
      </p:sp>
      <p:sp>
        <p:nvSpPr>
          <p:cNvPr id="6" name="QB_5_AN.25_1#89989488f.blank?pid=5fc382f39&amp;color=0,55,96&amp;vpa=18&amp;vtp=1&amp;bbb=1"/>
          <p:cNvSpPr/>
          <p:nvPr/>
        </p:nvSpPr>
        <p:spPr>
          <a:xfrm>
            <a:off x="4610576" y="1478280"/>
            <a:ext cx="649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relief</a:t>
            </a:r>
            <a:endParaRPr lang="en-US" altLang="zh-CN" dirty="0"/>
          </a:p>
        </p:txBody>
      </p:sp>
      <p:sp>
        <p:nvSpPr>
          <p:cNvPr id="7" name="QB_5_AN.26_1#89989488f.blank?pid=5fc382f39&amp;color=0,55,96&amp;vpa=19&amp;vtp=1&amp;bbb=1"/>
          <p:cNvSpPr/>
          <p:nvPr/>
        </p:nvSpPr>
        <p:spPr>
          <a:xfrm>
            <a:off x="7569675" y="1478280"/>
            <a:ext cx="788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relieve</a:t>
            </a:r>
            <a:endParaRPr lang="en-US" altLang="zh-CN" dirty="0"/>
          </a:p>
        </p:txBody>
      </p:sp>
      <p:sp>
        <p:nvSpPr>
          <p:cNvPr id="8" name="QB_5_AN.27_1#89989488f.blank?pid=5fc382f39&amp;color=0,55,96&amp;vpa=20&amp;vtp=1&amp;bbb=1"/>
          <p:cNvSpPr/>
          <p:nvPr/>
        </p:nvSpPr>
        <p:spPr>
          <a:xfrm>
            <a:off x="6020276" y="1897380"/>
            <a:ext cx="4052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替某人拿重物；帮助某人减轻（负担）</a:t>
            </a:r>
            <a:endParaRPr lang="en-US" altLang="zh-CN" dirty="0"/>
          </a:p>
        </p:txBody>
      </p:sp>
      <p:sp>
        <p:nvSpPr>
          <p:cNvPr id="10" name="QB_5_AN.29_1#89989488f.blank?pid=5fc382f39&amp;color=0,55,96&amp;vpa=21&amp;vtp=1&amp;bbb=1"/>
          <p:cNvSpPr/>
          <p:nvPr/>
        </p:nvSpPr>
        <p:spPr>
          <a:xfrm>
            <a:off x="692626" y="2316480"/>
            <a:ext cx="962660"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effective</a:t>
            </a:r>
            <a:endParaRPr lang="en-US" altLang="zh-CN" dirty="0"/>
          </a:p>
        </p:txBody>
      </p:sp>
      <p:sp>
        <p:nvSpPr>
          <p:cNvPr id="11" name="QB_5_AN.30_1#89989488f.blank?pid=5fc382f39&amp;color=0,55,96&amp;vpa=22&amp;vtp=1&amp;bbb=1"/>
          <p:cNvSpPr/>
          <p:nvPr/>
        </p:nvSpPr>
        <p:spPr>
          <a:xfrm>
            <a:off x="5004276" y="2303780"/>
            <a:ext cx="1140460"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effectively</a:t>
            </a:r>
            <a:endParaRPr lang="en-US" altLang="zh-CN" dirty="0"/>
          </a:p>
        </p:txBody>
      </p:sp>
      <p:sp>
        <p:nvSpPr>
          <p:cNvPr id="12" name="QB_5_AN.31_1#89989488f.blank?pid=5fc382f39&amp;color=0,55,96&amp;vpa=23&amp;vtp=1&amp;bbb=1"/>
          <p:cNvSpPr/>
          <p:nvPr/>
        </p:nvSpPr>
        <p:spPr>
          <a:xfrm>
            <a:off x="7906225" y="2316480"/>
            <a:ext cx="683260"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effect</a:t>
            </a:r>
            <a:endParaRPr lang="en-US" altLang="zh-CN" dirty="0"/>
          </a:p>
        </p:txBody>
      </p:sp>
      <p:sp>
        <p:nvSpPr>
          <p:cNvPr id="13" name="QB_5_BD.32_1#979fb4cf0?sp=1&amp;pid=5fc382f39&amp;color=0,55,96&amp;vtp=1&amp;bbb=1"/>
          <p:cNvSpPr/>
          <p:nvPr/>
        </p:nvSpPr>
        <p:spPr>
          <a:xfrm>
            <a:off x="502920" y="315550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9.fund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v</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.基金；专款</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pl</a:t>
            </a:r>
            <a:r>
              <a:rPr lang="en-US" altLang="zh-CN" sz="1800" b="0" i="0" dirty="0">
                <a:solidFill>
                  <a:srgbClr val="003760"/>
                </a:solidFill>
                <a:latin typeface="Times New Roman" pitchFamily="34" charset="0"/>
                <a:ea typeface="微软雅黑" pitchFamily="34" charset="-122"/>
                <a:cs typeface="Times New Roman" pitchFamily="34" charset="-120"/>
              </a:rPr>
              <a:t>.资金</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搭</a:t>
            </a:r>
            <a:r>
              <a:rPr lang="en-US" altLang="zh-CN" sz="1800" b="0" i="0">
                <a:solidFill>
                  <a:srgbClr val="003760"/>
                </a:solidFill>
                <a:latin typeface="Times New Roman" pitchFamily="34" charset="0"/>
                <a:ea typeface="微软雅黑" pitchFamily="34" charset="-122"/>
                <a:cs typeface="Times New Roman" pitchFamily="34" charset="-120"/>
              </a:rPr>
              <a:t>配</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募集资金</a:t>
            </a:r>
            <a:endParaRPr lang="en-US" altLang="zh-CN" sz="1800" dirty="0"/>
          </a:p>
        </p:txBody>
      </p:sp>
      <p:sp>
        <p:nvSpPr>
          <p:cNvPr id="14" name="QB_5_AN.33_1#979fb4cf0.blank?pid=5fc382f39&amp;color=0,55,96&amp;vpa=24&amp;vtp=1&amp;bbb=1"/>
          <p:cNvSpPr/>
          <p:nvPr/>
        </p:nvSpPr>
        <p:spPr>
          <a:xfrm>
            <a:off x="1372076" y="3125025"/>
            <a:ext cx="24526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为</a:t>
            </a:r>
            <a:r>
              <a:rPr lang="en-US" altLang="zh-CN" b="0" i="0" dirty="0">
                <a:solidFill>
                  <a:srgbClr val="FF0000"/>
                </a:solidFill>
                <a:latin typeface="SimSun" panose="02010600030101010101" pitchFamily="2" charset="-122"/>
                <a:ea typeface="微软雅黑" pitchFamily="34" charset="-122"/>
                <a:cs typeface="Times New Roman" pitchFamily="34" charset="-120"/>
              </a:rPr>
              <a:t>……</a:t>
            </a:r>
            <a:r>
              <a:rPr lang="en-US" altLang="zh-CN" b="0" i="0" dirty="0">
                <a:solidFill>
                  <a:srgbClr val="FF0000"/>
                </a:solidFill>
                <a:latin typeface="Times New Roman" pitchFamily="34" charset="0"/>
                <a:ea typeface="微软雅黑" pitchFamily="34" charset="-122"/>
                <a:cs typeface="Times New Roman" pitchFamily="34" charset="-120"/>
              </a:rPr>
              <a:t>提供资金，资助</a:t>
            </a:r>
            <a:endParaRPr lang="en-US" altLang="zh-CN" dirty="0"/>
          </a:p>
        </p:txBody>
      </p:sp>
      <p:sp>
        <p:nvSpPr>
          <p:cNvPr id="15" name="QB_5_AN.34_1#979fb4cf0.blank?pid=5fc382f39&amp;color=0,55,96&amp;vpa=25&amp;vtp=1&amp;bbb=1"/>
          <p:cNvSpPr/>
          <p:nvPr/>
        </p:nvSpPr>
        <p:spPr>
          <a:xfrm>
            <a:off x="978376" y="3523170"/>
            <a:ext cx="598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raise</a:t>
            </a:r>
            <a:endParaRPr lang="en-US" altLang="zh-CN" dirty="0"/>
          </a:p>
        </p:txBody>
      </p:sp>
      <p:sp>
        <p:nvSpPr>
          <p:cNvPr id="16" name="QB_5_AN.35_1#979fb4cf0.blank?pid=5fc382f39&amp;color=0,55,96&amp;vpa=26&amp;vtp=1&amp;bbb=1"/>
          <p:cNvSpPr/>
          <p:nvPr/>
        </p:nvSpPr>
        <p:spPr>
          <a:xfrm>
            <a:off x="1740376" y="3523170"/>
            <a:ext cx="674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funds</a:t>
            </a:r>
            <a:endParaRPr lang="en-US" altLang="zh-CN" dirty="0"/>
          </a:p>
        </p:txBody>
      </p:sp>
      <p:sp>
        <p:nvSpPr>
          <p:cNvPr id="17" name="QB_5_AN.36_1#979fb4cf0.blank?pid=5fc382f39&amp;color=0,55,96&amp;vpa=27&amp;vtp=1&amp;bbb=1"/>
          <p:cNvSpPr/>
          <p:nvPr/>
        </p:nvSpPr>
        <p:spPr>
          <a:xfrm>
            <a:off x="2553176" y="3523170"/>
            <a:ext cx="433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for</a:t>
            </a:r>
            <a:endParaRPr lang="en-US" altLang="zh-CN" dirty="0"/>
          </a:p>
        </p:txBody>
      </p:sp>
      <p:sp>
        <p:nvSpPr>
          <p:cNvPr id="18" name="QB_5_BD.37_1#7a8345dd1?sp=1&amp;pid=5fc382f39&amp;color=0,55,96&amp;vtp=1&amp;bbb=1"/>
          <p:cNvSpPr/>
          <p:nvPr/>
        </p:nvSpPr>
        <p:spPr>
          <a:xfrm>
            <a:off x="502920" y="3978275"/>
            <a:ext cx="10570464" cy="7702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10.</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a:t>
            </a:r>
            <a:r>
              <a:rPr lang="en-US" altLang="zh-CN" sz="1800" b="0" i="0" dirty="0">
                <a:solidFill>
                  <a:srgbClr val="003760"/>
                </a:solidFill>
                <a:latin typeface="Times New Roman" pitchFamily="34" charset="0"/>
                <a:ea typeface="微软雅黑" pitchFamily="34" charset="-122"/>
                <a:cs typeface="Times New Roman" pitchFamily="34" charset="-120"/>
              </a:rPr>
              <a:t>.再利用，回收利用</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派</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.可回收利用的</a:t>
            </a:r>
            <a:endParaRPr lang="en-US" altLang="zh-CN" sz="1800" dirty="0"/>
          </a:p>
        </p:txBody>
      </p:sp>
      <p:sp>
        <p:nvSpPr>
          <p:cNvPr id="19" name="QB_5_AN.38_1#7a8345dd1.blank?pid=5fc382f39&amp;color=0,55,96&amp;vpa=28&amp;vtp=1&amp;bbb=1"/>
          <p:cNvSpPr/>
          <p:nvPr/>
        </p:nvSpPr>
        <p:spPr>
          <a:xfrm>
            <a:off x="806926" y="3935095"/>
            <a:ext cx="827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recycle</a:t>
            </a:r>
            <a:endParaRPr lang="en-US" altLang="zh-CN" dirty="0"/>
          </a:p>
        </p:txBody>
      </p:sp>
      <p:sp>
        <p:nvSpPr>
          <p:cNvPr id="20" name="QB_5_AN.39_1#7a8345dd1.blank?pid=5fc382f39&amp;color=0,55,96&amp;vpa=29&amp;vtp=1&amp;bbb=1"/>
          <p:cNvSpPr/>
          <p:nvPr/>
        </p:nvSpPr>
        <p:spPr>
          <a:xfrm>
            <a:off x="724376" y="4333240"/>
            <a:ext cx="1106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recyclable</a:t>
            </a:r>
            <a:endParaRPr lang="en-US" altLang="zh-CN" dirty="0"/>
          </a:p>
        </p:txBody>
      </p:sp>
      <p:sp>
        <p:nvSpPr>
          <p:cNvPr id="21" name="QB_5_BD.40_1#7f1d7e0ba?sp=1&amp;pid=5fc382f39&amp;color=0,55,96&amp;vtp=1&amp;bbb=1"/>
          <p:cNvSpPr/>
          <p:nvPr/>
        </p:nvSpPr>
        <p:spPr>
          <a:xfrm>
            <a:off x="502920" y="4798060"/>
            <a:ext cx="10570464" cy="7702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11.</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a:t>
            </a:r>
            <a:r>
              <a:rPr lang="en-US" altLang="zh-CN" sz="1800" b="0" i="0" dirty="0">
                <a:solidFill>
                  <a:srgbClr val="003760"/>
                </a:solidFill>
                <a:latin typeface="Times New Roman" pitchFamily="34" charset="0"/>
                <a:ea typeface="微软雅黑" pitchFamily="34" charset="-122"/>
                <a:cs typeface="Times New Roman" pitchFamily="34" charset="-120"/>
              </a:rPr>
              <a:t>.挣（钱</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搭配</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谋生</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派</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挣工薪者</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1" dirty="0">
                <a:solidFill>
                  <a:srgbClr val="003760"/>
                </a:solidFill>
                <a:latin typeface="Times New Roman" pitchFamily="34" charset="0"/>
                <a:ea typeface="微软雅黑" pitchFamily="34" charset="-122"/>
                <a:cs typeface="Times New Roman" pitchFamily="34" charset="-120"/>
              </a:rPr>
              <a:t>pl</a:t>
            </a:r>
            <a:r>
              <a:rPr lang="en-US" altLang="zh-CN" sz="1800" b="0" i="0" dirty="0">
                <a:solidFill>
                  <a:srgbClr val="003760"/>
                </a:solidFill>
                <a:latin typeface="Times New Roman" pitchFamily="34" charset="0"/>
                <a:ea typeface="微软雅黑" pitchFamily="34" charset="-122"/>
                <a:cs typeface="Times New Roman" pitchFamily="34" charset="-120"/>
              </a:rPr>
              <a:t>.］工资；收入</a:t>
            </a:r>
            <a:endParaRPr lang="en-US" altLang="zh-CN" sz="1800" dirty="0"/>
          </a:p>
        </p:txBody>
      </p:sp>
      <p:sp>
        <p:nvSpPr>
          <p:cNvPr id="22" name="QB_5_AN.41_1#7f1d7e0ba.blank?pid=5fc382f39&amp;color=0,55,96&amp;vpa=30&amp;vtp=1&amp;bbb=1"/>
          <p:cNvSpPr/>
          <p:nvPr/>
        </p:nvSpPr>
        <p:spPr>
          <a:xfrm>
            <a:off x="760317" y="4767580"/>
            <a:ext cx="560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earn</a:t>
            </a:r>
            <a:endParaRPr lang="en-US" altLang="zh-CN" dirty="0"/>
          </a:p>
        </p:txBody>
      </p:sp>
      <p:sp>
        <p:nvSpPr>
          <p:cNvPr id="23" name="QB_5_AN.42_1#7f1d7e0ba.blank?pid=5fc382f39&amp;color=0,55,96&amp;vpa=31&amp;vtp=1&amp;bbb=1"/>
          <p:cNvSpPr/>
          <p:nvPr/>
        </p:nvSpPr>
        <p:spPr>
          <a:xfrm>
            <a:off x="3090767" y="4767580"/>
            <a:ext cx="560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earn</a:t>
            </a:r>
            <a:endParaRPr lang="en-US" altLang="zh-CN" dirty="0"/>
          </a:p>
        </p:txBody>
      </p:sp>
      <p:sp>
        <p:nvSpPr>
          <p:cNvPr id="24" name="QB_5_AN.43_1#7f1d7e0ba.blank?pid=5fc382f39&amp;color=0,55,96&amp;vpa=32&amp;vtp=1&amp;bbb=1"/>
          <p:cNvSpPr/>
          <p:nvPr/>
        </p:nvSpPr>
        <p:spPr>
          <a:xfrm>
            <a:off x="3776567" y="4767580"/>
            <a:ext cx="792163"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a/one's</a:t>
            </a:r>
            <a:endParaRPr lang="en-US" altLang="zh-CN" dirty="0"/>
          </a:p>
        </p:txBody>
      </p:sp>
      <p:sp>
        <p:nvSpPr>
          <p:cNvPr id="25" name="QB_5_AN.44_1#7f1d7e0ba.blank?pid=5fc382f39&amp;color=0,55,96&amp;vpa=33&amp;vtp=1&amp;bbb=1"/>
          <p:cNvSpPr/>
          <p:nvPr/>
        </p:nvSpPr>
        <p:spPr>
          <a:xfrm>
            <a:off x="4678267" y="4754880"/>
            <a:ext cx="700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living</a:t>
            </a:r>
            <a:endParaRPr lang="en-US" altLang="zh-CN" dirty="0"/>
          </a:p>
        </p:txBody>
      </p:sp>
      <p:sp>
        <p:nvSpPr>
          <p:cNvPr id="26" name="QB_5_AN.45_1#7f1d7e0ba.blank?pid=5fc382f39&amp;color=0,55,96&amp;vpa=34&amp;vtp=1&amp;bbb=1"/>
          <p:cNvSpPr/>
          <p:nvPr/>
        </p:nvSpPr>
        <p:spPr>
          <a:xfrm>
            <a:off x="965676" y="5165725"/>
            <a:ext cx="738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earner</a:t>
            </a:r>
            <a:endParaRPr lang="en-US" altLang="zh-CN" dirty="0"/>
          </a:p>
        </p:txBody>
      </p:sp>
      <p:sp>
        <p:nvSpPr>
          <p:cNvPr id="27" name="QB_5_AN.46_1#7f1d7e0ba.blank?pid=5fc382f39&amp;color=0,55,96&amp;vpa=35&amp;vtp=1&amp;bbb=1"/>
          <p:cNvSpPr/>
          <p:nvPr/>
        </p:nvSpPr>
        <p:spPr>
          <a:xfrm>
            <a:off x="3321526" y="5153025"/>
            <a:ext cx="941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earnings</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7">
                                            <p:bg/>
                                          </p:spTgt>
                                        </p:tgtEl>
                                        <p:attrNameLst>
                                          <p:attrName>style.visibility</p:attrName>
                                        </p:attrNameLst>
                                      </p:cBhvr>
                                      <p:to>
                                        <p:strVal val="visible"/>
                                      </p:to>
                                    </p:set>
                                    <p:animEffect transition="in" filter="fade">
                                      <p:cBhvr>
                                        <p:cTn id="103" dur="500"/>
                                        <p:tgtEl>
                                          <p:spTgt spid="17">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
                                            <p:txEl>
                                              <p:pRg st="0" end="0"/>
                                            </p:txEl>
                                          </p:spTgt>
                                        </p:tgtEl>
                                        <p:attrNameLst>
                                          <p:attrName>style.visibility</p:attrName>
                                        </p:attrNameLst>
                                      </p:cBhvr>
                                      <p:to>
                                        <p:strVal val="visible"/>
                                      </p:to>
                                    </p:set>
                                    <p:animEffect transition="in" filter="fade">
                                      <p:cBhvr>
                                        <p:cTn id="106" dur="500"/>
                                        <p:tgtEl>
                                          <p:spTgt spid="17">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10" grpId="0" build="p" animBg="1"/>
      <p:bldP spid="11" grpId="0" build="p" animBg="1"/>
      <p:bldP spid="12" grpId="0" build="p" animBg="1"/>
      <p:bldP spid="14" grpId="0" build="p" animBg="1"/>
      <p:bldP spid="15" grpId="0" build="p" animBg="1"/>
      <p:bldP spid="16" grpId="0" build="p" animBg="1"/>
      <p:bldP spid="17" grpId="0" build="p" animBg="1"/>
      <p:bldP spid="19" grpId="0" build="p" animBg="1"/>
      <p:bldP spid="20" grpId="0" build="p" animBg="1"/>
      <p:bldP spid="22" grpId="0" build="p" animBg="1"/>
      <p:bldP spid="23" grpId="0" build="p" animBg="1"/>
      <p:bldP spid="24" grpId="0" build="p" animBg="1"/>
      <p:bldP spid="25" grpId="0" build="p" animBg="1"/>
      <p:bldP spid="26" grpId="0" build="p" animBg="1"/>
      <p:bldP spid="27"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QB_5_BD.47_1#5365a2065?sp=1&amp;pid=5fc382f39&amp;color=0,55,96&amp;vtp=1&amp;bt=1&amp;bbb=1"/>
          <p:cNvSpPr/>
          <p:nvPr/>
        </p:nvSpPr>
        <p:spPr>
          <a:xfrm>
            <a:off x="502920" y="1508760"/>
            <a:ext cx="10570464" cy="7702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12.</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a:t>
            </a:r>
            <a:r>
              <a:rPr lang="en-US" altLang="zh-CN" sz="1800" b="0" i="0" dirty="0">
                <a:solidFill>
                  <a:srgbClr val="003760"/>
                </a:solidFill>
                <a:latin typeface="Times New Roman" pitchFamily="34" charset="0"/>
                <a:ea typeface="微软雅黑" pitchFamily="34" charset="-122"/>
                <a:cs typeface="Times New Roman" pitchFamily="34" charset="-120"/>
              </a:rPr>
              <a:t>.捐赠，</a:t>
            </a:r>
            <a:r>
              <a:rPr lang="en-US" altLang="zh-CN" sz="1800" b="0" i="0">
                <a:solidFill>
                  <a:srgbClr val="003760"/>
                </a:solidFill>
                <a:latin typeface="Times New Roman" pitchFamily="34" charset="0"/>
                <a:ea typeface="微软雅黑" pitchFamily="34" charset="-122"/>
                <a:cs typeface="Times New Roman" pitchFamily="34" charset="-120"/>
              </a:rPr>
              <a:t>捐献</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搭配</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把某物捐给某人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派</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.捐赠物</a:t>
            </a:r>
            <a:r>
              <a:rPr lang="en-US" altLang="zh-CN" sz="1800" b="0" i="0">
                <a:solidFill>
                  <a:srgbClr val="003760"/>
                </a:solidFill>
                <a:latin typeface="Times New Roman" pitchFamily="34" charset="0"/>
                <a:ea typeface="微软雅黑" pitchFamily="34" charset="-122"/>
                <a:cs typeface="Times New Roman" pitchFamily="34" charset="-120"/>
              </a:rPr>
              <a:t>；捐助</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联想</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.捐赠者</a:t>
            </a:r>
            <a:endParaRPr lang="en-US" altLang="zh-CN" sz="1800" dirty="0"/>
          </a:p>
        </p:txBody>
      </p:sp>
      <p:sp>
        <p:nvSpPr>
          <p:cNvPr id="4" name="QB_5_AN.48_1#5365a2065.blank?pid=5fc382f39&amp;color=0,55,96&amp;vpa=36&amp;vtp=1&amp;bbb=1"/>
          <p:cNvSpPr/>
          <p:nvPr/>
        </p:nvSpPr>
        <p:spPr>
          <a:xfrm>
            <a:off x="781526" y="1478280"/>
            <a:ext cx="776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donate</a:t>
            </a:r>
            <a:endParaRPr lang="en-US" altLang="zh-CN" dirty="0"/>
          </a:p>
        </p:txBody>
      </p:sp>
      <p:sp>
        <p:nvSpPr>
          <p:cNvPr id="5" name="QB_5_AN.49_1#5365a2065.blank?pid=5fc382f39&amp;color=0,55,96&amp;vpa=37&amp;vtp=1&amp;bbb=1"/>
          <p:cNvSpPr/>
          <p:nvPr/>
        </p:nvSpPr>
        <p:spPr>
          <a:xfrm>
            <a:off x="3569176" y="1478280"/>
            <a:ext cx="776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donate</a:t>
            </a:r>
            <a:endParaRPr lang="en-US" altLang="zh-CN" dirty="0"/>
          </a:p>
        </p:txBody>
      </p:sp>
      <p:sp>
        <p:nvSpPr>
          <p:cNvPr id="6" name="QB_5_AN.50_1#5365a2065.blank?pid=5fc382f39&amp;color=0,55,96&amp;vpa=38&amp;vtp=1&amp;bbb=1"/>
          <p:cNvSpPr/>
          <p:nvPr/>
        </p:nvSpPr>
        <p:spPr>
          <a:xfrm>
            <a:off x="4483576" y="1478280"/>
            <a:ext cx="433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sth</a:t>
            </a:r>
            <a:endParaRPr lang="en-US" altLang="zh-CN" dirty="0"/>
          </a:p>
        </p:txBody>
      </p:sp>
      <p:sp>
        <p:nvSpPr>
          <p:cNvPr id="7" name="QB_5_AN.51_1#5365a2065.blank?pid=5fc382f39&amp;color=0,55,96&amp;vpa=39&amp;vtp=1&amp;bbb=1"/>
          <p:cNvSpPr/>
          <p:nvPr/>
        </p:nvSpPr>
        <p:spPr>
          <a:xfrm>
            <a:off x="5042376" y="1478280"/>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8" name="QB_5_AN.52_1#5365a2065.blank?pid=5fc382f39&amp;color=0,55,96&amp;vpa=40&amp;vtp=1&amp;bbb=1"/>
          <p:cNvSpPr/>
          <p:nvPr/>
        </p:nvSpPr>
        <p:spPr>
          <a:xfrm>
            <a:off x="5537676" y="1478280"/>
            <a:ext cx="369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sb</a:t>
            </a:r>
            <a:endParaRPr lang="en-US" altLang="zh-CN" dirty="0"/>
          </a:p>
        </p:txBody>
      </p:sp>
      <p:sp>
        <p:nvSpPr>
          <p:cNvPr id="9" name="QB_5_AN.53_1#5365a2065.blank?pid=5fc382f39&amp;color=0,55,96&amp;vpa=41&amp;vtp=1&amp;bbb=1"/>
          <p:cNvSpPr/>
          <p:nvPr/>
        </p:nvSpPr>
        <p:spPr>
          <a:xfrm>
            <a:off x="8039575" y="1478280"/>
            <a:ext cx="966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donation</a:t>
            </a:r>
            <a:endParaRPr lang="en-US" altLang="zh-CN" dirty="0"/>
          </a:p>
        </p:txBody>
      </p:sp>
      <p:sp>
        <p:nvSpPr>
          <p:cNvPr id="10" name="QB_5_AN.54_1#5365a2065.blank?pid=5fc382f39&amp;color=0,55,96&amp;vpa=42&amp;vtp=1&amp;bbb=1"/>
          <p:cNvSpPr/>
          <p:nvPr/>
        </p:nvSpPr>
        <p:spPr>
          <a:xfrm>
            <a:off x="927576" y="1876425"/>
            <a:ext cx="700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donor</a:t>
            </a:r>
            <a:endParaRPr lang="en-US" altLang="zh-CN" dirty="0"/>
          </a:p>
        </p:txBody>
      </p:sp>
      <p:sp>
        <p:nvSpPr>
          <p:cNvPr id="11" name="QB_5_BD.55_1#5260bfcac?sp=1&amp;pid=5fc382f39&amp;color=0,55,96&amp;vtp=1&amp;bbb=1"/>
          <p:cNvSpPr/>
          <p:nvPr/>
        </p:nvSpPr>
        <p:spPr>
          <a:xfrm>
            <a:off x="502920" y="232727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13.perseverance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____________________</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联</a:t>
            </a:r>
            <a:r>
              <a:rPr lang="en-US" altLang="zh-CN" sz="1800" b="0" i="0">
                <a:solidFill>
                  <a:srgbClr val="003760"/>
                </a:solidFill>
                <a:latin typeface="Times New Roman" pitchFamily="34" charset="0"/>
                <a:ea typeface="微软雅黑" pitchFamily="34" charset="-122"/>
                <a:cs typeface="Times New Roman" pitchFamily="34" charset="-120"/>
              </a:rPr>
              <a:t>想</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a:t>
            </a:r>
            <a:r>
              <a:rPr lang="en-US" altLang="zh-CN" sz="1800" b="0" i="0" dirty="0">
                <a:solidFill>
                  <a:srgbClr val="003760"/>
                </a:solidFill>
                <a:latin typeface="Times New Roman" pitchFamily="34" charset="0"/>
                <a:ea typeface="微软雅黑" pitchFamily="34" charset="-122"/>
                <a:cs typeface="Times New Roman" pitchFamily="34" charset="-120"/>
              </a:rPr>
              <a:t>.锲而不舍；坚持不懈</a:t>
            </a:r>
            <a:endParaRPr lang="en-US" altLang="zh-CN" sz="1800" dirty="0"/>
          </a:p>
        </p:txBody>
      </p:sp>
      <p:sp>
        <p:nvSpPr>
          <p:cNvPr id="12" name="QB_5_AN.56_1#5260bfcac.blank?pid=5fc382f39&amp;color=0,55,96&amp;vpa=43&amp;vtp=1&amp;bbb=1"/>
          <p:cNvSpPr/>
          <p:nvPr/>
        </p:nvSpPr>
        <p:spPr>
          <a:xfrm>
            <a:off x="2273776" y="2296795"/>
            <a:ext cx="22240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不屈不挠，坚持不懈</a:t>
            </a:r>
            <a:endParaRPr lang="en-US" altLang="zh-CN" dirty="0"/>
          </a:p>
        </p:txBody>
      </p:sp>
      <p:sp>
        <p:nvSpPr>
          <p:cNvPr id="13" name="QB_5_AN.57_1#5260bfcac.blank?pid=5fc382f39&amp;color=0,55,96&amp;vpa=44&amp;vtp=1&amp;bbb=1"/>
          <p:cNvSpPr/>
          <p:nvPr/>
        </p:nvSpPr>
        <p:spPr>
          <a:xfrm>
            <a:off x="927576" y="2682240"/>
            <a:ext cx="1042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persevere</a:t>
            </a:r>
            <a:endParaRPr lang="en-US" altLang="zh-CN" dirty="0"/>
          </a:p>
        </p:txBody>
      </p:sp>
      <p:sp>
        <p:nvSpPr>
          <p:cNvPr id="14" name="QB_5_BD.58_1#0b0ad6553?sp=1&amp;pid=5fc382f39&amp;color=0,55,96&amp;vtp=1&amp;bbb=1"/>
          <p:cNvSpPr/>
          <p:nvPr/>
        </p:nvSpPr>
        <p:spPr>
          <a:xfrm>
            <a:off x="502920" y="3147060"/>
            <a:ext cx="10570464" cy="24466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14.</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.真实，现实</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搭配①</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事实上</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②make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dream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reality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联想①</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.现实的；实际的；实事求是的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.知道；明白；认识到；领会；实现</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15.turn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16.make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difference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________________</a:t>
            </a:r>
            <a:endParaRPr lang="en-US" altLang="zh-CN" sz="1800" dirty="0"/>
          </a:p>
        </p:txBody>
      </p:sp>
      <p:sp>
        <p:nvSpPr>
          <p:cNvPr id="18" name="QB_5_AN.59_1#0b0ad6553.blank?pid=5fc382f39&amp;color=0,55,96&amp;vpa=45&amp;vtp=1&amp;bbb=1"/>
          <p:cNvSpPr/>
          <p:nvPr/>
        </p:nvSpPr>
        <p:spPr>
          <a:xfrm>
            <a:off x="794226" y="3103880"/>
            <a:ext cx="750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reality</a:t>
            </a:r>
            <a:endParaRPr lang="en-US" altLang="zh-CN" dirty="0"/>
          </a:p>
        </p:txBody>
      </p:sp>
      <p:sp>
        <p:nvSpPr>
          <p:cNvPr id="19" name="QB_5_AN.60_1#0b0ad6553.blank?pid=5fc382f39&amp;color=0,55,96&amp;vpa=46&amp;vtp=1&amp;bbb=1"/>
          <p:cNvSpPr/>
          <p:nvPr/>
        </p:nvSpPr>
        <p:spPr>
          <a:xfrm>
            <a:off x="3797776" y="3116580"/>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a:t>
            </a:r>
            <a:endParaRPr lang="en-US" altLang="zh-CN" dirty="0"/>
          </a:p>
        </p:txBody>
      </p:sp>
      <p:sp>
        <p:nvSpPr>
          <p:cNvPr id="20" name="QB_5_AN.61_1#0b0ad6553.blank?pid=5fc382f39&amp;color=0,55,96&amp;vpa=47&amp;vtp=1&amp;bbb=1"/>
          <p:cNvSpPr/>
          <p:nvPr/>
        </p:nvSpPr>
        <p:spPr>
          <a:xfrm>
            <a:off x="4280376" y="3103880"/>
            <a:ext cx="750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reality</a:t>
            </a:r>
            <a:endParaRPr lang="en-US" altLang="zh-CN" dirty="0"/>
          </a:p>
        </p:txBody>
      </p:sp>
      <p:sp>
        <p:nvSpPr>
          <p:cNvPr id="21" name="QB_5_AN.62_1#0b0ad6553.blank?pid=5fc382f39&amp;color=0,55,96&amp;vpa=48&amp;vtp=1&amp;bbb=1"/>
          <p:cNvSpPr/>
          <p:nvPr/>
        </p:nvSpPr>
        <p:spPr>
          <a:xfrm>
            <a:off x="3521551" y="3535680"/>
            <a:ext cx="1766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使某人梦想成真</a:t>
            </a:r>
            <a:endParaRPr lang="en-US" altLang="zh-CN" dirty="0"/>
          </a:p>
        </p:txBody>
      </p:sp>
      <p:sp>
        <p:nvSpPr>
          <p:cNvPr id="22" name="QB_5_AN.63_1#0b0ad6553.blank?pid=5fc382f39&amp;color=0,55,96&amp;vpa=49&amp;vtp=1&amp;bbb=1"/>
          <p:cNvSpPr/>
          <p:nvPr/>
        </p:nvSpPr>
        <p:spPr>
          <a:xfrm>
            <a:off x="1181576" y="3954780"/>
            <a:ext cx="890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realistic</a:t>
            </a:r>
            <a:endParaRPr lang="en-US" altLang="zh-CN" dirty="0"/>
          </a:p>
        </p:txBody>
      </p:sp>
      <p:sp>
        <p:nvSpPr>
          <p:cNvPr id="23" name="QB_5_AN.64_1#0b0ad6553.blank?pid=5fc382f39&amp;color=0,55,96&amp;vpa=50&amp;vtp=1&amp;bbb=1"/>
          <p:cNvSpPr/>
          <p:nvPr/>
        </p:nvSpPr>
        <p:spPr>
          <a:xfrm>
            <a:off x="724376" y="4373880"/>
            <a:ext cx="763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realise</a:t>
            </a:r>
            <a:endParaRPr lang="en-US" altLang="zh-CN" dirty="0"/>
          </a:p>
        </p:txBody>
      </p:sp>
      <p:sp>
        <p:nvSpPr>
          <p:cNvPr id="25" name="QB_5_AN.66_1#0b0ad6553.blank?pid=5fc382f39&amp;color=0,55,96&amp;vpa=51&amp;vtp=1&amp;bbb=1"/>
          <p:cNvSpPr/>
          <p:nvPr/>
        </p:nvSpPr>
        <p:spPr>
          <a:xfrm>
            <a:off x="1683226" y="4792980"/>
            <a:ext cx="26812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出席，在场；最后结果是</a:t>
            </a:r>
            <a:endParaRPr lang="en-US" altLang="zh-CN" dirty="0"/>
          </a:p>
        </p:txBody>
      </p:sp>
      <p:sp>
        <p:nvSpPr>
          <p:cNvPr id="27" name="QB_5_AN.68_1#0b0ad6553.blank?pid=5fc382f39&amp;color=0,55,96&amp;vpa=52&amp;vtp=1&amp;bbb=1"/>
          <p:cNvSpPr/>
          <p:nvPr/>
        </p:nvSpPr>
        <p:spPr>
          <a:xfrm>
            <a:off x="2656999" y="5191125"/>
            <a:ext cx="1766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有作用；有影响</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8">
                                            <p:bg/>
                                          </p:spTgt>
                                        </p:tgtEl>
                                        <p:attrNameLst>
                                          <p:attrName>style.visibility</p:attrName>
                                        </p:attrNameLst>
                                      </p:cBhvr>
                                      <p:to>
                                        <p:strVal val="visible"/>
                                      </p:to>
                                    </p:set>
                                    <p:animEffect transition="in" filter="fade">
                                      <p:cBhvr>
                                        <p:cTn id="79" dur="500"/>
                                        <p:tgtEl>
                                          <p:spTgt spid="18">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8">
                                            <p:txEl>
                                              <p:pRg st="0" end="0"/>
                                            </p:txEl>
                                          </p:spTgt>
                                        </p:tgtEl>
                                        <p:attrNameLst>
                                          <p:attrName>style.visibility</p:attrName>
                                        </p:attrNameLst>
                                      </p:cBhvr>
                                      <p:to>
                                        <p:strVal val="visible"/>
                                      </p:to>
                                    </p:set>
                                    <p:animEffect transition="in" filter="fade">
                                      <p:cBhvr>
                                        <p:cTn id="82" dur="500"/>
                                        <p:tgtEl>
                                          <p:spTgt spid="18">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9">
                                            <p:bg/>
                                          </p:spTgt>
                                        </p:tgtEl>
                                        <p:attrNameLst>
                                          <p:attrName>style.visibility</p:attrName>
                                        </p:attrNameLst>
                                      </p:cBhvr>
                                      <p:to>
                                        <p:strVal val="visible"/>
                                      </p:to>
                                    </p:set>
                                    <p:animEffect transition="in" filter="fade">
                                      <p:cBhvr>
                                        <p:cTn id="87" dur="500"/>
                                        <p:tgtEl>
                                          <p:spTgt spid="19">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9">
                                            <p:txEl>
                                              <p:pRg st="0" end="0"/>
                                            </p:txEl>
                                          </p:spTgt>
                                        </p:tgtEl>
                                        <p:attrNameLst>
                                          <p:attrName>style.visibility</p:attrName>
                                        </p:attrNameLst>
                                      </p:cBhvr>
                                      <p:to>
                                        <p:strVal val="visible"/>
                                      </p:to>
                                    </p:set>
                                    <p:animEffect transition="in" filter="fade">
                                      <p:cBhvr>
                                        <p:cTn id="90" dur="500"/>
                                        <p:tgtEl>
                                          <p:spTgt spid="19">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20">
                                            <p:bg/>
                                          </p:spTgt>
                                        </p:tgtEl>
                                        <p:attrNameLst>
                                          <p:attrName>style.visibility</p:attrName>
                                        </p:attrNameLst>
                                      </p:cBhvr>
                                      <p:to>
                                        <p:strVal val="visible"/>
                                      </p:to>
                                    </p:set>
                                    <p:animEffect transition="in" filter="fade">
                                      <p:cBhvr>
                                        <p:cTn id="95" dur="500"/>
                                        <p:tgtEl>
                                          <p:spTgt spid="20">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0">
                                            <p:txEl>
                                              <p:pRg st="0" end="0"/>
                                            </p:txEl>
                                          </p:spTgt>
                                        </p:tgtEl>
                                        <p:attrNameLst>
                                          <p:attrName>style.visibility</p:attrName>
                                        </p:attrNameLst>
                                      </p:cBhvr>
                                      <p:to>
                                        <p:strVal val="visible"/>
                                      </p:to>
                                    </p:set>
                                    <p:animEffect transition="in" filter="fade">
                                      <p:cBhvr>
                                        <p:cTn id="98" dur="500"/>
                                        <p:tgtEl>
                                          <p:spTgt spid="20">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21">
                                            <p:bg/>
                                          </p:spTgt>
                                        </p:tgtEl>
                                        <p:attrNameLst>
                                          <p:attrName>style.visibility</p:attrName>
                                        </p:attrNameLst>
                                      </p:cBhvr>
                                      <p:to>
                                        <p:strVal val="visible"/>
                                      </p:to>
                                    </p:set>
                                    <p:animEffect transition="in" filter="fade">
                                      <p:cBhvr>
                                        <p:cTn id="103" dur="500"/>
                                        <p:tgtEl>
                                          <p:spTgt spid="21">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1">
                                            <p:txEl>
                                              <p:pRg st="0" end="0"/>
                                            </p:txEl>
                                          </p:spTgt>
                                        </p:tgtEl>
                                        <p:attrNameLst>
                                          <p:attrName>style.visibility</p:attrName>
                                        </p:attrNameLst>
                                      </p:cBhvr>
                                      <p:to>
                                        <p:strVal val="visible"/>
                                      </p:to>
                                    </p:set>
                                    <p:animEffect transition="in" filter="fade">
                                      <p:cBhvr>
                                        <p:cTn id="106" dur="500"/>
                                        <p:tgtEl>
                                          <p:spTgt spid="21">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2">
                                            <p:bg/>
                                          </p:spTgt>
                                        </p:tgtEl>
                                        <p:attrNameLst>
                                          <p:attrName>style.visibility</p:attrName>
                                        </p:attrNameLst>
                                      </p:cBhvr>
                                      <p:to>
                                        <p:strVal val="visible"/>
                                      </p:to>
                                    </p:set>
                                    <p:animEffect transition="in" filter="fade">
                                      <p:cBhvr>
                                        <p:cTn id="111" dur="500"/>
                                        <p:tgtEl>
                                          <p:spTgt spid="22">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2">
                                            <p:txEl>
                                              <p:pRg st="0" end="0"/>
                                            </p:txEl>
                                          </p:spTgt>
                                        </p:tgtEl>
                                        <p:attrNameLst>
                                          <p:attrName>style.visibility</p:attrName>
                                        </p:attrNameLst>
                                      </p:cBhvr>
                                      <p:to>
                                        <p:strVal val="visible"/>
                                      </p:to>
                                    </p:set>
                                    <p:animEffect transition="in" filter="fade">
                                      <p:cBhvr>
                                        <p:cTn id="114" dur="500"/>
                                        <p:tgtEl>
                                          <p:spTgt spid="22">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3">
                                            <p:bg/>
                                          </p:spTgt>
                                        </p:tgtEl>
                                        <p:attrNameLst>
                                          <p:attrName>style.visibility</p:attrName>
                                        </p:attrNameLst>
                                      </p:cBhvr>
                                      <p:to>
                                        <p:strVal val="visible"/>
                                      </p:to>
                                    </p:set>
                                    <p:animEffect transition="in" filter="fade">
                                      <p:cBhvr>
                                        <p:cTn id="119" dur="500"/>
                                        <p:tgtEl>
                                          <p:spTgt spid="23">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3">
                                            <p:txEl>
                                              <p:pRg st="0" end="0"/>
                                            </p:txEl>
                                          </p:spTgt>
                                        </p:tgtEl>
                                        <p:attrNameLst>
                                          <p:attrName>style.visibility</p:attrName>
                                        </p:attrNameLst>
                                      </p:cBhvr>
                                      <p:to>
                                        <p:strVal val="visible"/>
                                      </p:to>
                                    </p:set>
                                    <p:animEffect transition="in" filter="fade">
                                      <p:cBhvr>
                                        <p:cTn id="122" dur="500"/>
                                        <p:tgtEl>
                                          <p:spTgt spid="23">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5">
                                            <p:bg/>
                                          </p:spTgt>
                                        </p:tgtEl>
                                        <p:attrNameLst>
                                          <p:attrName>style.visibility</p:attrName>
                                        </p:attrNameLst>
                                      </p:cBhvr>
                                      <p:to>
                                        <p:strVal val="visible"/>
                                      </p:to>
                                    </p:set>
                                    <p:animEffect transition="in" filter="fade">
                                      <p:cBhvr>
                                        <p:cTn id="127" dur="500"/>
                                        <p:tgtEl>
                                          <p:spTgt spid="25">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5">
                                            <p:txEl>
                                              <p:pRg st="0" end="0"/>
                                            </p:txEl>
                                          </p:spTgt>
                                        </p:tgtEl>
                                        <p:attrNameLst>
                                          <p:attrName>style.visibility</p:attrName>
                                        </p:attrNameLst>
                                      </p:cBhvr>
                                      <p:to>
                                        <p:strVal val="visible"/>
                                      </p:to>
                                    </p:set>
                                    <p:animEffect transition="in" filter="fade">
                                      <p:cBhvr>
                                        <p:cTn id="130" dur="500"/>
                                        <p:tgtEl>
                                          <p:spTgt spid="25">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7">
                                            <p:bg/>
                                          </p:spTgt>
                                        </p:tgtEl>
                                        <p:attrNameLst>
                                          <p:attrName>style.visibility</p:attrName>
                                        </p:attrNameLst>
                                      </p:cBhvr>
                                      <p:to>
                                        <p:strVal val="visible"/>
                                      </p:to>
                                    </p:set>
                                    <p:animEffect transition="in" filter="fade">
                                      <p:cBhvr>
                                        <p:cTn id="135" dur="500"/>
                                        <p:tgtEl>
                                          <p:spTgt spid="27">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7">
                                            <p:txEl>
                                              <p:pRg st="0" end="0"/>
                                            </p:txEl>
                                          </p:spTgt>
                                        </p:tgtEl>
                                        <p:attrNameLst>
                                          <p:attrName>style.visibility</p:attrName>
                                        </p:attrNameLst>
                                      </p:cBhvr>
                                      <p:to>
                                        <p:strVal val="visible"/>
                                      </p:to>
                                    </p:set>
                                    <p:animEffect transition="in" filter="fade">
                                      <p:cBhvr>
                                        <p:cTn id="138" dur="50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9" grpId="0" build="p" animBg="1"/>
      <p:bldP spid="10" grpId="0" build="p" animBg="1"/>
      <p:bldP spid="12" grpId="0" build="p" animBg="1"/>
      <p:bldP spid="13" grpId="0" build="p" animBg="1"/>
      <p:bldP spid="18" grpId="0" build="p" animBg="1"/>
      <p:bldP spid="19" grpId="0" build="p" animBg="1"/>
      <p:bldP spid="20" grpId="0" build="p" animBg="1"/>
      <p:bldP spid="21" grpId="0" build="p" animBg="1"/>
      <p:bldP spid="22" grpId="0" build="p" animBg="1"/>
      <p:bldP spid="23" grpId="0" build="p" animBg="1"/>
      <p:bldP spid="25" grpId="0" build="p" animBg="1"/>
      <p:bldP spid="27"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QB_5_BD.69_1#d474dce21?pid=5fc382f39&amp;color=0,55,96&amp;vtp=1&amp;bt=1&amp;bbb=1"/>
          <p:cNvSpPr/>
          <p:nvPr/>
        </p:nvSpPr>
        <p:spPr>
          <a:xfrm>
            <a:off x="502920" y="1508760"/>
            <a:ext cx="10570464" cy="37039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17.set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up</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__________________</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18.benefit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19.do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gardening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20.be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determined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21.be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grateful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22.</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 _____ ___ 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突然笑起来</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23.</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扫视（强调从一边看到另一边）</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24.</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_______ 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做某事有困难</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25.</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 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公开；公之于众</a:t>
            </a:r>
            <a:endParaRPr lang="en-US" altLang="zh-CN" sz="1800" dirty="0"/>
          </a:p>
        </p:txBody>
      </p:sp>
      <p:sp>
        <p:nvSpPr>
          <p:cNvPr id="3" name="QB_5_AN.70_1#d474dce21.blank?pid=5fc382f39&amp;color=0,55,96&amp;vpa=53&amp;vtp=1&amp;bbb=1"/>
          <p:cNvSpPr/>
          <p:nvPr/>
        </p:nvSpPr>
        <p:spPr>
          <a:xfrm>
            <a:off x="1505426" y="1478280"/>
            <a:ext cx="19954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建立；成立；创立</a:t>
            </a:r>
            <a:endParaRPr lang="en-US" altLang="zh-CN" dirty="0"/>
          </a:p>
        </p:txBody>
      </p:sp>
      <p:sp>
        <p:nvSpPr>
          <p:cNvPr id="5" name="QB_5_AN.72_1#d474dce21.blank?pid=5fc382f39&amp;color=0,55,96&amp;vpa=54&amp;vtp=1&amp;bbb=1"/>
          <p:cNvSpPr/>
          <p:nvPr/>
        </p:nvSpPr>
        <p:spPr>
          <a:xfrm>
            <a:off x="2330926" y="1897380"/>
            <a:ext cx="15382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从</a:t>
            </a:r>
            <a:r>
              <a:rPr lang="en-US" altLang="zh-CN" b="0" i="0" dirty="0">
                <a:solidFill>
                  <a:srgbClr val="FF0000"/>
                </a:solidFill>
                <a:latin typeface="SimSun" panose="02010600030101010101" pitchFamily="2" charset="-122"/>
                <a:ea typeface="微软雅黑" pitchFamily="34" charset="-122"/>
                <a:cs typeface="Times New Roman" pitchFamily="34" charset="-120"/>
              </a:rPr>
              <a:t>……</a:t>
            </a:r>
            <a:r>
              <a:rPr lang="en-US" altLang="zh-CN" b="0" i="0" dirty="0">
                <a:solidFill>
                  <a:srgbClr val="FF0000"/>
                </a:solidFill>
                <a:latin typeface="Times New Roman" pitchFamily="34" charset="0"/>
                <a:ea typeface="微软雅黑" pitchFamily="34" charset="-122"/>
                <a:cs typeface="Times New Roman" pitchFamily="34" charset="-120"/>
              </a:rPr>
              <a:t>中受益</a:t>
            </a:r>
            <a:endParaRPr lang="en-US" altLang="zh-CN" dirty="0"/>
          </a:p>
        </p:txBody>
      </p:sp>
      <p:sp>
        <p:nvSpPr>
          <p:cNvPr id="7" name="QB_5_AN.74_1#d474dce21.blank?pid=5fc382f39&amp;color=0,55,96&amp;vpa=55&amp;vtp=1&amp;bbb=1"/>
          <p:cNvSpPr/>
          <p:nvPr/>
        </p:nvSpPr>
        <p:spPr>
          <a:xfrm>
            <a:off x="2165826" y="2316480"/>
            <a:ext cx="13096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做园艺工作</a:t>
            </a:r>
            <a:endParaRPr lang="en-US" altLang="zh-CN" dirty="0"/>
          </a:p>
        </p:txBody>
      </p:sp>
      <p:sp>
        <p:nvSpPr>
          <p:cNvPr id="9" name="QB_5_AN.76_1#d474dce21.blank?pid=5fc382f39&amp;color=0,55,96&amp;vpa=56&amp;vtp=1&amp;bbb=1"/>
          <p:cNvSpPr/>
          <p:nvPr/>
        </p:nvSpPr>
        <p:spPr>
          <a:xfrm>
            <a:off x="3283426" y="2735580"/>
            <a:ext cx="1766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下定决心做某事</a:t>
            </a:r>
            <a:endParaRPr lang="en-US" altLang="zh-CN" dirty="0"/>
          </a:p>
        </p:txBody>
      </p:sp>
      <p:sp>
        <p:nvSpPr>
          <p:cNvPr id="11" name="QB_5_AN.78_1#d474dce21.blank?pid=5fc382f39&amp;color=0,55,96&amp;vpa=57&amp;vtp=1&amp;bbb=1"/>
          <p:cNvSpPr/>
          <p:nvPr/>
        </p:nvSpPr>
        <p:spPr>
          <a:xfrm>
            <a:off x="2559526" y="3154680"/>
            <a:ext cx="10810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感激某人</a:t>
            </a:r>
            <a:endParaRPr lang="en-US" altLang="zh-CN" dirty="0"/>
          </a:p>
        </p:txBody>
      </p:sp>
      <p:sp>
        <p:nvSpPr>
          <p:cNvPr id="13" name="QB_5_AN.80_1#d474dce21.blank?pid=5fc382f39&amp;color=0,55,96&amp;vpa=58&amp;vtp=1&amp;bbb=1"/>
          <p:cNvSpPr/>
          <p:nvPr/>
        </p:nvSpPr>
        <p:spPr>
          <a:xfrm>
            <a:off x="794226" y="3573780"/>
            <a:ext cx="1195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break/burst</a:t>
            </a:r>
            <a:endParaRPr lang="en-US" altLang="zh-CN" dirty="0"/>
          </a:p>
        </p:txBody>
      </p:sp>
      <p:sp>
        <p:nvSpPr>
          <p:cNvPr id="14" name="QB_5_AN.81_1#d474dce21.blank?pid=5fc382f39&amp;color=0,55,96&amp;vpa=59&amp;vtp=1&amp;bbb=1"/>
          <p:cNvSpPr/>
          <p:nvPr/>
        </p:nvSpPr>
        <p:spPr>
          <a:xfrm>
            <a:off x="2165826" y="3573780"/>
            <a:ext cx="522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into</a:t>
            </a:r>
            <a:endParaRPr lang="en-US" altLang="zh-CN" dirty="0"/>
          </a:p>
        </p:txBody>
      </p:sp>
      <p:sp>
        <p:nvSpPr>
          <p:cNvPr id="15" name="QB_5_AN.82_1#d474dce21.blank?pid=5fc382f39&amp;color=0,55,96&amp;vpa=60&amp;vtp=1"/>
          <p:cNvSpPr/>
          <p:nvPr/>
        </p:nvSpPr>
        <p:spPr>
          <a:xfrm>
            <a:off x="2864326" y="3573780"/>
            <a:ext cx="268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16" name="QB_5_AN.83_1#d474dce21.blank?pid=5fc382f39&amp;color=0,55,96&amp;vpa=61&amp;vtp=1&amp;bbb=1"/>
          <p:cNvSpPr/>
          <p:nvPr/>
        </p:nvSpPr>
        <p:spPr>
          <a:xfrm>
            <a:off x="3296126" y="3573780"/>
            <a:ext cx="661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smile</a:t>
            </a:r>
            <a:endParaRPr lang="en-US" altLang="zh-CN" dirty="0"/>
          </a:p>
        </p:txBody>
      </p:sp>
      <p:sp>
        <p:nvSpPr>
          <p:cNvPr id="18" name="QB_5_AN.85_1#d474dce21.blank?pid=5fc382f39&amp;color=0,55,96&amp;vpa=62&amp;vtp=1&amp;bbb=1"/>
          <p:cNvSpPr/>
          <p:nvPr/>
        </p:nvSpPr>
        <p:spPr>
          <a:xfrm>
            <a:off x="768826" y="3992880"/>
            <a:ext cx="573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look</a:t>
            </a:r>
            <a:endParaRPr lang="en-US" altLang="zh-CN" dirty="0"/>
          </a:p>
        </p:txBody>
      </p:sp>
      <p:sp>
        <p:nvSpPr>
          <p:cNvPr id="19" name="QB_5_AN.86_1#d474dce21.blank?pid=5fc382f39&amp;color=0,55,96&amp;vpa=63&amp;vtp=1&amp;bbb=1"/>
          <p:cNvSpPr/>
          <p:nvPr/>
        </p:nvSpPr>
        <p:spPr>
          <a:xfrm>
            <a:off x="1480026" y="3992880"/>
            <a:ext cx="738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across</a:t>
            </a:r>
            <a:endParaRPr lang="en-US" altLang="zh-CN" dirty="0"/>
          </a:p>
        </p:txBody>
      </p:sp>
      <p:sp>
        <p:nvSpPr>
          <p:cNvPr id="21" name="QB_5_AN.88_1#d474dce21.blank?pid=5fc382f39&amp;color=0,55,96&amp;vpa=64&amp;vtp=1&amp;bbb=1"/>
          <p:cNvSpPr/>
          <p:nvPr/>
        </p:nvSpPr>
        <p:spPr>
          <a:xfrm>
            <a:off x="806926" y="4411980"/>
            <a:ext cx="598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have</a:t>
            </a:r>
            <a:endParaRPr lang="en-US" altLang="zh-CN" dirty="0"/>
          </a:p>
        </p:txBody>
      </p:sp>
      <p:sp>
        <p:nvSpPr>
          <p:cNvPr id="22" name="QB_5_AN.89_1#d474dce21.blank?pid=5fc382f39&amp;color=0,55,96&amp;vpa=65&amp;vtp=1&amp;bbb=1"/>
          <p:cNvSpPr/>
          <p:nvPr/>
        </p:nvSpPr>
        <p:spPr>
          <a:xfrm>
            <a:off x="1556226" y="4411980"/>
            <a:ext cx="814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trouble</a:t>
            </a:r>
            <a:endParaRPr lang="en-US" altLang="zh-CN" dirty="0"/>
          </a:p>
        </p:txBody>
      </p:sp>
      <p:sp>
        <p:nvSpPr>
          <p:cNvPr id="23" name="QB_5_AN.90_1#d474dce21.blank?pid=5fc382f39&amp;color=0,55,96&amp;vpa=66&amp;vtp=1&amp;bbb=1"/>
          <p:cNvSpPr/>
          <p:nvPr/>
        </p:nvSpPr>
        <p:spPr>
          <a:xfrm>
            <a:off x="2483326" y="4399280"/>
            <a:ext cx="687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doing</a:t>
            </a:r>
            <a:endParaRPr lang="en-US" altLang="zh-CN" dirty="0"/>
          </a:p>
        </p:txBody>
      </p:sp>
      <p:sp>
        <p:nvSpPr>
          <p:cNvPr id="25" name="QB_5_AN.92_1#d474dce21.blank?pid=5fc382f39&amp;color=0,55,96&amp;vpa=67&amp;vtp=1&amp;bbb=1"/>
          <p:cNvSpPr/>
          <p:nvPr/>
        </p:nvSpPr>
        <p:spPr>
          <a:xfrm>
            <a:off x="794226" y="4797425"/>
            <a:ext cx="395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go</a:t>
            </a:r>
            <a:endParaRPr lang="en-US" altLang="zh-CN" dirty="0"/>
          </a:p>
        </p:txBody>
      </p:sp>
      <p:sp>
        <p:nvSpPr>
          <p:cNvPr id="26" name="QB_5_AN.93_1#d474dce21.blank?pid=5fc382f39&amp;color=0,55,96&amp;vpa=68&amp;vtp=1&amp;bbb=1"/>
          <p:cNvSpPr/>
          <p:nvPr/>
        </p:nvSpPr>
        <p:spPr>
          <a:xfrm>
            <a:off x="1365726" y="4797425"/>
            <a:ext cx="738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public</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fade">
                                      <p:cBhvr>
                                        <p:cTn id="39" dur="500"/>
                                        <p:tgtEl>
                                          <p:spTgt spid="11">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fade">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
                                            <p:bg/>
                                          </p:spTgt>
                                        </p:tgtEl>
                                        <p:attrNameLst>
                                          <p:attrName>style.visibility</p:attrName>
                                        </p:attrNameLst>
                                      </p:cBhvr>
                                      <p:to>
                                        <p:strVal val="visible"/>
                                      </p:to>
                                    </p:set>
                                    <p:animEffect transition="in" filter="fade">
                                      <p:cBhvr>
                                        <p:cTn id="47" dur="500"/>
                                        <p:tgtEl>
                                          <p:spTgt spid="13">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fade">
                                      <p:cBhvr>
                                        <p:cTn id="50" dur="500"/>
                                        <p:tgtEl>
                                          <p:spTgt spid="13">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4">
                                            <p:bg/>
                                          </p:spTgt>
                                        </p:tgtEl>
                                        <p:attrNameLst>
                                          <p:attrName>style.visibility</p:attrName>
                                        </p:attrNameLst>
                                      </p:cBhvr>
                                      <p:to>
                                        <p:strVal val="visible"/>
                                      </p:to>
                                    </p:set>
                                    <p:animEffect transition="in" filter="fade">
                                      <p:cBhvr>
                                        <p:cTn id="55" dur="500"/>
                                        <p:tgtEl>
                                          <p:spTgt spid="14">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4">
                                            <p:txEl>
                                              <p:pRg st="0" end="0"/>
                                            </p:txEl>
                                          </p:spTgt>
                                        </p:tgtEl>
                                        <p:attrNameLst>
                                          <p:attrName>style.visibility</p:attrName>
                                        </p:attrNameLst>
                                      </p:cBhvr>
                                      <p:to>
                                        <p:strVal val="visible"/>
                                      </p:to>
                                    </p:set>
                                    <p:animEffect transition="in" filter="fade">
                                      <p:cBhvr>
                                        <p:cTn id="58" dur="500"/>
                                        <p:tgtEl>
                                          <p:spTgt spid="14">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5">
                                            <p:bg/>
                                          </p:spTgt>
                                        </p:tgtEl>
                                        <p:attrNameLst>
                                          <p:attrName>style.visibility</p:attrName>
                                        </p:attrNameLst>
                                      </p:cBhvr>
                                      <p:to>
                                        <p:strVal val="visible"/>
                                      </p:to>
                                    </p:set>
                                    <p:animEffect transition="in" filter="fade">
                                      <p:cBhvr>
                                        <p:cTn id="63" dur="500"/>
                                        <p:tgtEl>
                                          <p:spTgt spid="15">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5">
                                            <p:txEl>
                                              <p:pRg st="0" end="0"/>
                                            </p:txEl>
                                          </p:spTgt>
                                        </p:tgtEl>
                                        <p:attrNameLst>
                                          <p:attrName>style.visibility</p:attrName>
                                        </p:attrNameLst>
                                      </p:cBhvr>
                                      <p:to>
                                        <p:strVal val="visible"/>
                                      </p:to>
                                    </p:set>
                                    <p:animEffect transition="in" filter="fade">
                                      <p:cBhvr>
                                        <p:cTn id="66" dur="500"/>
                                        <p:tgtEl>
                                          <p:spTgt spid="15">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6">
                                            <p:bg/>
                                          </p:spTgt>
                                        </p:tgtEl>
                                        <p:attrNameLst>
                                          <p:attrName>style.visibility</p:attrName>
                                        </p:attrNameLst>
                                      </p:cBhvr>
                                      <p:to>
                                        <p:strVal val="visible"/>
                                      </p:to>
                                    </p:set>
                                    <p:animEffect transition="in" filter="fade">
                                      <p:cBhvr>
                                        <p:cTn id="71" dur="500"/>
                                        <p:tgtEl>
                                          <p:spTgt spid="16">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6">
                                            <p:txEl>
                                              <p:pRg st="0" end="0"/>
                                            </p:txEl>
                                          </p:spTgt>
                                        </p:tgtEl>
                                        <p:attrNameLst>
                                          <p:attrName>style.visibility</p:attrName>
                                        </p:attrNameLst>
                                      </p:cBhvr>
                                      <p:to>
                                        <p:strVal val="visible"/>
                                      </p:to>
                                    </p:set>
                                    <p:animEffect transition="in" filter="fade">
                                      <p:cBhvr>
                                        <p:cTn id="74" dur="500"/>
                                        <p:tgtEl>
                                          <p:spTgt spid="16">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8">
                                            <p:bg/>
                                          </p:spTgt>
                                        </p:tgtEl>
                                        <p:attrNameLst>
                                          <p:attrName>style.visibility</p:attrName>
                                        </p:attrNameLst>
                                      </p:cBhvr>
                                      <p:to>
                                        <p:strVal val="visible"/>
                                      </p:to>
                                    </p:set>
                                    <p:animEffect transition="in" filter="fade">
                                      <p:cBhvr>
                                        <p:cTn id="79" dur="500"/>
                                        <p:tgtEl>
                                          <p:spTgt spid="18">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8">
                                            <p:txEl>
                                              <p:pRg st="0" end="0"/>
                                            </p:txEl>
                                          </p:spTgt>
                                        </p:tgtEl>
                                        <p:attrNameLst>
                                          <p:attrName>style.visibility</p:attrName>
                                        </p:attrNameLst>
                                      </p:cBhvr>
                                      <p:to>
                                        <p:strVal val="visible"/>
                                      </p:to>
                                    </p:set>
                                    <p:animEffect transition="in" filter="fade">
                                      <p:cBhvr>
                                        <p:cTn id="82" dur="500"/>
                                        <p:tgtEl>
                                          <p:spTgt spid="18">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9">
                                            <p:bg/>
                                          </p:spTgt>
                                        </p:tgtEl>
                                        <p:attrNameLst>
                                          <p:attrName>style.visibility</p:attrName>
                                        </p:attrNameLst>
                                      </p:cBhvr>
                                      <p:to>
                                        <p:strVal val="visible"/>
                                      </p:to>
                                    </p:set>
                                    <p:animEffect transition="in" filter="fade">
                                      <p:cBhvr>
                                        <p:cTn id="87" dur="500"/>
                                        <p:tgtEl>
                                          <p:spTgt spid="19">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9">
                                            <p:txEl>
                                              <p:pRg st="0" end="0"/>
                                            </p:txEl>
                                          </p:spTgt>
                                        </p:tgtEl>
                                        <p:attrNameLst>
                                          <p:attrName>style.visibility</p:attrName>
                                        </p:attrNameLst>
                                      </p:cBhvr>
                                      <p:to>
                                        <p:strVal val="visible"/>
                                      </p:to>
                                    </p:set>
                                    <p:animEffect transition="in" filter="fade">
                                      <p:cBhvr>
                                        <p:cTn id="90" dur="500"/>
                                        <p:tgtEl>
                                          <p:spTgt spid="19">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21">
                                            <p:bg/>
                                          </p:spTgt>
                                        </p:tgtEl>
                                        <p:attrNameLst>
                                          <p:attrName>style.visibility</p:attrName>
                                        </p:attrNameLst>
                                      </p:cBhvr>
                                      <p:to>
                                        <p:strVal val="visible"/>
                                      </p:to>
                                    </p:set>
                                    <p:animEffect transition="in" filter="fade">
                                      <p:cBhvr>
                                        <p:cTn id="95" dur="500"/>
                                        <p:tgtEl>
                                          <p:spTgt spid="21">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1">
                                            <p:txEl>
                                              <p:pRg st="0" end="0"/>
                                            </p:txEl>
                                          </p:spTgt>
                                        </p:tgtEl>
                                        <p:attrNameLst>
                                          <p:attrName>style.visibility</p:attrName>
                                        </p:attrNameLst>
                                      </p:cBhvr>
                                      <p:to>
                                        <p:strVal val="visible"/>
                                      </p:to>
                                    </p:set>
                                    <p:animEffect transition="in" filter="fade">
                                      <p:cBhvr>
                                        <p:cTn id="98" dur="500"/>
                                        <p:tgtEl>
                                          <p:spTgt spid="21">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22">
                                            <p:bg/>
                                          </p:spTgt>
                                        </p:tgtEl>
                                        <p:attrNameLst>
                                          <p:attrName>style.visibility</p:attrName>
                                        </p:attrNameLst>
                                      </p:cBhvr>
                                      <p:to>
                                        <p:strVal val="visible"/>
                                      </p:to>
                                    </p:set>
                                    <p:animEffect transition="in" filter="fade">
                                      <p:cBhvr>
                                        <p:cTn id="103" dur="500"/>
                                        <p:tgtEl>
                                          <p:spTgt spid="22">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2">
                                            <p:txEl>
                                              <p:pRg st="0" end="0"/>
                                            </p:txEl>
                                          </p:spTgt>
                                        </p:tgtEl>
                                        <p:attrNameLst>
                                          <p:attrName>style.visibility</p:attrName>
                                        </p:attrNameLst>
                                      </p:cBhvr>
                                      <p:to>
                                        <p:strVal val="visible"/>
                                      </p:to>
                                    </p:set>
                                    <p:animEffect transition="in" filter="fade">
                                      <p:cBhvr>
                                        <p:cTn id="106" dur="500"/>
                                        <p:tgtEl>
                                          <p:spTgt spid="22">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3">
                                            <p:bg/>
                                          </p:spTgt>
                                        </p:tgtEl>
                                        <p:attrNameLst>
                                          <p:attrName>style.visibility</p:attrName>
                                        </p:attrNameLst>
                                      </p:cBhvr>
                                      <p:to>
                                        <p:strVal val="visible"/>
                                      </p:to>
                                    </p:set>
                                    <p:animEffect transition="in" filter="fade">
                                      <p:cBhvr>
                                        <p:cTn id="111" dur="500"/>
                                        <p:tgtEl>
                                          <p:spTgt spid="23">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3">
                                            <p:txEl>
                                              <p:pRg st="0" end="0"/>
                                            </p:txEl>
                                          </p:spTgt>
                                        </p:tgtEl>
                                        <p:attrNameLst>
                                          <p:attrName>style.visibility</p:attrName>
                                        </p:attrNameLst>
                                      </p:cBhvr>
                                      <p:to>
                                        <p:strVal val="visible"/>
                                      </p:to>
                                    </p:set>
                                    <p:animEffect transition="in" filter="fade">
                                      <p:cBhvr>
                                        <p:cTn id="114" dur="500"/>
                                        <p:tgtEl>
                                          <p:spTgt spid="23">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5">
                                            <p:bg/>
                                          </p:spTgt>
                                        </p:tgtEl>
                                        <p:attrNameLst>
                                          <p:attrName>style.visibility</p:attrName>
                                        </p:attrNameLst>
                                      </p:cBhvr>
                                      <p:to>
                                        <p:strVal val="visible"/>
                                      </p:to>
                                    </p:set>
                                    <p:animEffect transition="in" filter="fade">
                                      <p:cBhvr>
                                        <p:cTn id="119" dur="500"/>
                                        <p:tgtEl>
                                          <p:spTgt spid="25">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5">
                                            <p:txEl>
                                              <p:pRg st="0" end="0"/>
                                            </p:txEl>
                                          </p:spTgt>
                                        </p:tgtEl>
                                        <p:attrNameLst>
                                          <p:attrName>style.visibility</p:attrName>
                                        </p:attrNameLst>
                                      </p:cBhvr>
                                      <p:to>
                                        <p:strVal val="visible"/>
                                      </p:to>
                                    </p:set>
                                    <p:animEffect transition="in" filter="fade">
                                      <p:cBhvr>
                                        <p:cTn id="122" dur="500"/>
                                        <p:tgtEl>
                                          <p:spTgt spid="25">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6">
                                            <p:bg/>
                                          </p:spTgt>
                                        </p:tgtEl>
                                        <p:attrNameLst>
                                          <p:attrName>style.visibility</p:attrName>
                                        </p:attrNameLst>
                                      </p:cBhvr>
                                      <p:to>
                                        <p:strVal val="visible"/>
                                      </p:to>
                                    </p:set>
                                    <p:animEffect transition="in" filter="fade">
                                      <p:cBhvr>
                                        <p:cTn id="127" dur="500"/>
                                        <p:tgtEl>
                                          <p:spTgt spid="26">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6">
                                            <p:txEl>
                                              <p:pRg st="0" end="0"/>
                                            </p:txEl>
                                          </p:spTgt>
                                        </p:tgtEl>
                                        <p:attrNameLst>
                                          <p:attrName>style.visibility</p:attrName>
                                        </p:attrNameLst>
                                      </p:cBhvr>
                                      <p:to>
                                        <p:strVal val="visible"/>
                                      </p:to>
                                    </p:set>
                                    <p:animEffect transition="in" filter="fade">
                                      <p:cBhvr>
                                        <p:cTn id="130"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P spid="11" grpId="0" build="p" animBg="1"/>
      <p:bldP spid="13" grpId="0" build="p" animBg="1"/>
      <p:bldP spid="14" grpId="0" build="p" animBg="1"/>
      <p:bldP spid="15" grpId="0" build="p" animBg="1"/>
      <p:bldP spid="16" grpId="0" build="p" animBg="1"/>
      <p:bldP spid="18" grpId="0" build="p" animBg="1"/>
      <p:bldP spid="19" grpId="0" build="p" animBg="1"/>
      <p:bldP spid="21" grpId="0" build="p" animBg="1"/>
      <p:bldP spid="22" grpId="0" build="p" animBg="1"/>
      <p:bldP spid="23" grpId="0" build="p" animBg="1"/>
      <p:bldP spid="25" grpId="0" build="p" animBg="1"/>
      <p:bldP spid="26"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C_4_BD#e1dcb329a?pid=6ff0665b8&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核心词汇</a:t>
            </a:r>
            <a:endParaRPr lang="en-US" altLang="zh-CN" sz="2400" dirty="0"/>
          </a:p>
        </p:txBody>
      </p:sp>
      <p:sp>
        <p:nvSpPr>
          <p:cNvPr id="3" name="P_5#7b4c2e252?pid=e1dcb329a&amp;color=0,55,96&amp;vtp=1&amp;bbb=1"/>
          <p:cNvSpPr/>
          <p:nvPr/>
        </p:nvSpPr>
        <p:spPr>
          <a:xfrm>
            <a:off x="502920" y="2045175"/>
            <a:ext cx="10570464" cy="8123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contribution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these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people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made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society这些人对社会作出的贡献</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教材P17</a:t>
            </a:r>
            <a:endParaRPr lang="en-US" altLang="zh-CN" sz="1800" dirty="0"/>
          </a:p>
        </p:txBody>
      </p:sp>
      <p:pic>
        <p:nvPicPr>
          <p:cNvPr id="4" name="P_5_BD#7b4c2e252?pid=e1dcb329a&amp;color=0,55,96&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457163"/>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C_5_BD#b7ca0de0c?pid=e1dcb329a&amp;color=0,55,96&amp;vtp=1&amp;bbb=1"/>
          <p:cNvSpPr/>
          <p:nvPr/>
        </p:nvSpPr>
        <p:spPr>
          <a:xfrm>
            <a:off x="502920" y="2910142"/>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1</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contribution</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n</a:t>
            </a:r>
            <a:r>
              <a:rPr lang="en-US" altLang="zh-CN" sz="2200" b="1" i="0" dirty="0">
                <a:solidFill>
                  <a:srgbClr val="003760"/>
                </a:solidFill>
                <a:latin typeface="Times New Roman" pitchFamily="34" charset="0"/>
                <a:ea typeface="微软雅黑" pitchFamily="34" charset="-122"/>
                <a:cs typeface="Times New Roman" pitchFamily="34" charset="-120"/>
              </a:rPr>
              <a:t>.［C］贡献；捐款；稿件</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［U］捐赠；捐助</a:t>
            </a:r>
            <a:endParaRPr lang="en-US" altLang="zh-CN" sz="2200" dirty="0"/>
          </a:p>
        </p:txBody>
      </p:sp>
      <p:sp>
        <p:nvSpPr>
          <p:cNvPr id="7" name="P_6#a0b31eb2f?pid=b7ca0de0c&amp;color=0,55,96&amp;vtp=1&amp;bbb=1"/>
          <p:cNvSpPr/>
          <p:nvPr/>
        </p:nvSpPr>
        <p:spPr>
          <a:xfrm>
            <a:off x="502920" y="3406506"/>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词缀·联想</a:t>
            </a:r>
            <a:endParaRPr lang="en-US" altLang="zh-CN" sz="1800" dirty="0"/>
          </a:p>
          <a:p>
            <a:pPr>
              <a:lnSpc>
                <a:spcPts val="3100"/>
              </a:lnSpc>
            </a:pPr>
            <a:r>
              <a:rPr lang="en-US" altLang="zh-CN"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ion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名词后缀</a:t>
            </a:r>
            <a:endParaRPr lang="en-US" altLang="zh-CN" sz="1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sp>
        <p:nvSpPr>
          <p:cNvPr id="2" name="P_6_BD#a0b31eb2f?pid=b7ca0de0c&amp;color=0,55,96&amp;mp=1&amp;vtp=1&amp;bt=1&amp;bbb=1"/>
          <p:cNvSpPr/>
          <p:nvPr/>
        </p:nvSpPr>
        <p:spPr>
          <a:xfrm>
            <a:off x="502920" y="1508760"/>
            <a:ext cx="10570464" cy="37039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表示行为或状态</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action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行动</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invention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发明</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hesitation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犹豫</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protection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保护</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⑤</a:t>
            </a:r>
            <a:r>
              <a:rPr lang="en-US" altLang="zh-CN" sz="1800" b="0" i="0">
                <a:solidFill>
                  <a:srgbClr val="003760"/>
                </a:solidFill>
                <a:latin typeface="Times New Roman" pitchFamily="34" charset="0"/>
                <a:ea typeface="微软雅黑" pitchFamily="34" charset="-122"/>
                <a:cs typeface="Times New Roman" pitchFamily="34" charset="-120"/>
              </a:rPr>
              <a:t>production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生产</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contribution/contributions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对</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作出贡献（to</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为介词</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Yuan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Longping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made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great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contributions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development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agriculture.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袁隆平为农业的发展作出了巨</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大的贡献</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pic>
        <p:nvPicPr>
          <p:cNvPr id="3" name="P_6_BD#a0b31eb2f?pid=b7ca0de0c&amp;color=0,55,96&amp;mp=1&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410514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pic>
        <p:nvPicPr>
          <p:cNvPr id="2" name="P_6_BD#a0b31eb2f?pid=b7ca0de0c&amp;color=0,55,96&amp;mp=1&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8098" y="157600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P_6_BD#a0b31eb2f?pid=b7ca0de0c&amp;color=0,55,96&amp;mp=1&amp;vtp=1&amp;bt=1&amp;bbb=1"/>
              <p:cNvSpPr/>
              <p:nvPr/>
            </p:nvSpPr>
            <p:spPr>
              <a:xfrm>
                <a:off x="502920" y="1512000"/>
                <a:ext cx="10570464" cy="2933700"/>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contribute</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vi</a:t>
                </a:r>
                <a:r>
                  <a:rPr lang="en-US" altLang="zh-CN" sz="1800" b="0" i="0" dirty="0">
                    <a:solidFill>
                      <a:srgbClr val="003760"/>
                    </a:solidFill>
                    <a:latin typeface="Times New Roman" pitchFamily="34" charset="0"/>
                    <a:ea typeface="微软雅黑" pitchFamily="34" charset="-122"/>
                    <a:cs typeface="Times New Roman" pitchFamily="34" charset="-120"/>
                  </a:rPr>
                  <a:t>.&amp;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.捐献，捐助；撰稿；增加，添加</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vi</a:t>
                </a:r>
                <a:r>
                  <a:rPr lang="en-US" altLang="zh-CN" sz="1800" b="0" i="0" dirty="0">
                    <a:solidFill>
                      <a:srgbClr val="003760"/>
                    </a:solidFill>
                    <a:latin typeface="Times New Roman" pitchFamily="34" charset="0"/>
                    <a:ea typeface="微软雅黑" pitchFamily="34" charset="-122"/>
                    <a:cs typeface="Times New Roman" pitchFamily="34" charset="-120"/>
                  </a:rPr>
                  <a:t>.是</a:t>
                </a:r>
                <a:r>
                  <a:rPr lang="en-US" altLang="zh-CN" sz="1800" b="0" i="0">
                    <a:solidFill>
                      <a:srgbClr val="003760"/>
                    </a:solidFill>
                    <a:latin typeface="SimSun" panose="02010600030101010101" pitchFamily="2" charset="-122"/>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的原因之一</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contribute</a:t>
                </a:r>
                <a:r>
                  <a:rPr kumimoji="0" lang="en-US" altLang="zh-CN" sz="1800" b="0" i="0" u="none" strike="noStrike" kern="1200" cap="none" spc="0" normalizeH="0" baseline="0" noProof="0" dirty="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把</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贡献给</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；向</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捐献</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；撰写</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给</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；将</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添加到</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SimSun" panose="02010600030101010101" pitchFamily="2" charset="-122"/>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contribute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促成；导致；有助于；为</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作出贡献；为</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捐款；给</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撰稿</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Smith</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contributed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life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teaching</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career.</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史密斯先生把毕生都贡献给了他的教育事业</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contributed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article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China</a:t>
                </a:r>
                <a:r>
                  <a:rPr kumimoji="0" lang="en-US" altLang="zh-CN" sz="1800" b="0" i="1"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Daily</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他为</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中国日报</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撰写了一篇文章</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need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protectors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land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contribute</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agricultural</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economy</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他们需要成为土地的保</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护者</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为农业经济作出贡献</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2023</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年</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1</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月全国新课标</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Ⅰ⋅</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浙江</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P_6_BD#a0b31eb2f?pid=b7ca0de0c&amp;color=0,55,96&amp;mp=1&amp;vtp=1&amp;bt=1&amp;bbb=1"/>
              <p:cNvSpPr>
                <a:spLocks noRot="1" noChangeAspect="1" noMove="1" noResize="1" noEditPoints="1" noAdjustHandles="1" noChangeArrowheads="1" noChangeShapeType="1" noTextEdit="1"/>
              </p:cNvSpPr>
              <p:nvPr/>
            </p:nvSpPr>
            <p:spPr>
              <a:xfrm>
                <a:off x="502920" y="1512000"/>
                <a:ext cx="10570464" cy="2933700"/>
              </a:xfrm>
              <a:prstGeom prst="rect">
                <a:avLst/>
              </a:prstGeom>
              <a:blipFill>
                <a:blip r:embed="rId4"/>
                <a:stretch>
                  <a:fillRect l="-1384" r="-750" b="-4158"/>
                </a:stretch>
              </a:blipFill>
              <a:ln/>
            </p:spPr>
            <p:txBody>
              <a:bodyPr/>
              <a:lstStyle/>
              <a:p>
                <a:r>
                  <a:rPr lang="zh-CN" altLang="en-US">
                    <a:noFill/>
                  </a:rPr>
                  <a:t> </a:t>
                </a:r>
              </a:p>
            </p:txBody>
          </p:sp>
        </mc:Fallback>
      </mc:AlternateContent>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sp>
        <p:nvSpPr>
          <p:cNvPr id="2" name="P_6_BD#a0b31eb2f?pid=b7ca0de0c&amp;color=0,55,96&amp;vtp=1&amp;bt=1&amp;bbb=1&amp;hb=1"/>
          <p:cNvSpPr/>
          <p:nvPr/>
        </p:nvSpPr>
        <p:spPr>
          <a:xfrm>
            <a:off x="502920" y="1512000"/>
            <a:ext cx="10570464" cy="16505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amount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relief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comfort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experienced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sick</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after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skin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has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been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carefully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washed</a:t>
            </a:r>
            <a:r>
              <a:rPr lang="en-US" altLang="zh-CN" sz="1800" b="1" i="0">
                <a:solidFill>
                  <a:srgbClr val="003760"/>
                </a:solidFill>
                <a:latin typeface="SimSun" pitchFamily="34" charset="0"/>
                <a:ea typeface="SimSun" pitchFamily="34" charset="-122"/>
                <a:cs typeface="SimSun" pitchFamily="34" charset="-120"/>
              </a:rPr>
              <a:t> </a:t>
            </a:r>
          </a:p>
          <a:p>
            <a:pPr>
              <a:lnSpc>
                <a:spcPts val="3300"/>
              </a:lnSpc>
            </a:pPr>
            <a:r>
              <a:rPr lang="en-US" altLang="zh-CN" sz="1800" b="1" i="0">
                <a:solidFill>
                  <a:srgbClr val="003760"/>
                </a:solidFill>
                <a:latin typeface="Times New Roman" pitchFamily="34" charset="0"/>
                <a:ea typeface="微软雅黑" pitchFamily="34" charset="-122"/>
                <a:cs typeface="Times New Roman" pitchFamily="34" charset="-120"/>
              </a:rPr>
              <a:t>and</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dried,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one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commonest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observations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made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sick</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bed</a:t>
            </a:r>
            <a:r>
              <a:rPr lang="en-US" altLang="zh-CN" sz="1800" b="1" i="0">
                <a:solidFill>
                  <a:srgbClr val="003760"/>
                </a:solidFill>
                <a:latin typeface="Times New Roman" pitchFamily="34" charset="0"/>
                <a:ea typeface="微软雅黑" pitchFamily="34" charset="-122"/>
                <a:cs typeface="Times New Roman" pitchFamily="34" charset="-120"/>
              </a:rPr>
              <a:t>.病人在皮肤经过仔细清洗和擦干</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后所感受到的</a:t>
            </a:r>
            <a:r>
              <a:rPr lang="en-US" altLang="zh-CN" b="1" i="0" dirty="0">
                <a:solidFill>
                  <a:srgbClr val="003760"/>
                </a:solidFill>
                <a:latin typeface="Times New Roman" pitchFamily="34" charset="0"/>
                <a:ea typeface="微软雅黑" pitchFamily="34" charset="-122"/>
                <a:cs typeface="Times New Roman" pitchFamily="34" charset="-120"/>
              </a:rPr>
              <a:t>（疼痛的）</a:t>
            </a:r>
            <a:r>
              <a:rPr lang="en-US" altLang="zh-CN" b="1" i="0">
                <a:solidFill>
                  <a:srgbClr val="003760"/>
                </a:solidFill>
                <a:latin typeface="Times New Roman" pitchFamily="34" charset="0"/>
                <a:ea typeface="微软雅黑" pitchFamily="34" charset="-122"/>
                <a:cs typeface="Times New Roman" pitchFamily="34" charset="-120"/>
              </a:rPr>
              <a:t>缓解和舒适度是最常见的临床观察结果之一。</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教材P17</a:t>
            </a:r>
            <a:endParaRPr lang="en-US" altLang="zh-CN" dirty="0"/>
          </a:p>
        </p:txBody>
      </p:sp>
      <p:pic>
        <p:nvPicPr>
          <p:cNvPr id="3" name="P_6_BD#a0b31eb2f?pid=b7ca0de0c&amp;color=0,55,96&amp;tib=255,255,255&amp;iip=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74694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1290b1695?pid=e1dcb329a&amp;color=0,55,96&amp;vtp=1&amp;bbb=1"/>
          <p:cNvSpPr/>
          <p:nvPr/>
        </p:nvSpPr>
        <p:spPr>
          <a:xfrm>
            <a:off x="502920" y="3198117"/>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2</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relief</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n</a:t>
            </a:r>
            <a:r>
              <a:rPr lang="en-US" altLang="zh-CN" sz="2200" b="1" i="0" dirty="0">
                <a:solidFill>
                  <a:srgbClr val="003760"/>
                </a:solidFill>
                <a:latin typeface="Times New Roman" pitchFamily="34" charset="0"/>
                <a:ea typeface="微软雅黑" pitchFamily="34" charset="-122"/>
                <a:cs typeface="Times New Roman" pitchFamily="34" charset="-120"/>
              </a:rPr>
              <a:t>.［U］减轻，缓解；救济品</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［U,</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sing</a:t>
            </a:r>
            <a:r>
              <a:rPr lang="en-US" altLang="zh-CN" sz="2200" b="1" i="0" dirty="0">
                <a:solidFill>
                  <a:srgbClr val="003760"/>
                </a:solidFill>
                <a:latin typeface="Times New Roman" pitchFamily="34" charset="0"/>
                <a:ea typeface="微软雅黑" pitchFamily="34" charset="-122"/>
                <a:cs typeface="Times New Roman" pitchFamily="34" charset="-120"/>
              </a:rPr>
              <a:t>.］宽慰；轻松</a:t>
            </a:r>
            <a:endParaRPr lang="en-US" altLang="zh-CN" sz="2200" dirty="0"/>
          </a:p>
        </p:txBody>
      </p:sp>
      <p:sp>
        <p:nvSpPr>
          <p:cNvPr id="6" name="P_6#cd3e07d56?pid=1290b1695&amp;color=0,55,96&amp;vtp=1&amp;bbb=1"/>
          <p:cNvSpPr/>
          <p:nvPr/>
        </p:nvSpPr>
        <p:spPr>
          <a:xfrm>
            <a:off x="502920" y="3694481"/>
            <a:ext cx="10570464" cy="24466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释义·理解</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r</a:t>
            </a:r>
            <a:r>
              <a:rPr lang="en-US" altLang="zh-CN" sz="1800" b="1" i="0">
                <a:solidFill>
                  <a:srgbClr val="003760"/>
                </a:solidFill>
                <a:latin typeface="Times New Roman" pitchFamily="34" charset="0"/>
                <a:ea typeface="微软雅黑" pitchFamily="34" charset="-122"/>
                <a:cs typeface="Times New Roman" pitchFamily="34" charset="-120"/>
              </a:rPr>
              <a:t>elief</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reducing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pain</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given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help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people</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③the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feeling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happiness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stops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port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vital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supply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relief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millions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drought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victims.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这个港口对向数百万旱灾灾民提供救援物资来说是至关重要的</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pic>
        <p:nvPicPr>
          <p:cNvPr id="2" name="P_6_BD#cd3e07d56?pid=1290b1695&amp;color=0,55,96&amp;mp=1&amp;tib=255,255,255&amp;iip=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7600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_BD#cd3e07d56?pid=1290b1695&amp;color=0,55,96&amp;mp=1&amp;vtp=1&amp;bt=1&amp;bbb=1"/>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relief如释重负</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relief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令某人欣慰的是</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sense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relief解脱感</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sigh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relief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松了一口气</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breathe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sigh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relief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如释重负地松了一口气</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great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relief</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accident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caused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little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damage.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令我们十分欣慰的是</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事故造成的损失很小</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Hearing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passed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exam,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sighed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relief</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听说自己通过了考试</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他松了口气</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d423a5b0e.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2</a:t>
            </a:r>
            <a:endParaRPr lang="en-US" altLang="zh-CN" sz="5400" dirty="0"/>
          </a:p>
        </p:txBody>
      </p:sp>
      <p:sp>
        <p:nvSpPr>
          <p:cNvPr id="3" name="C_1_BD#d423a5b0e.fixed?color=61,88,159&amp;vtp=1&amp;bbb=1"/>
          <p:cNvSpPr/>
          <p:nvPr/>
        </p:nvSpPr>
        <p:spPr>
          <a:xfrm>
            <a:off x="0" y="3493008"/>
            <a:ext cx="12188952" cy="1517904"/>
          </a:xfrm>
          <a:prstGeom prst="rect">
            <a:avLst/>
          </a:prstGeom>
          <a:noFill/>
          <a:ln/>
        </p:spPr>
        <p:txBody>
          <a:bodyPr wrap="none" lIns="0" tIns="0" rIns="0" bIns="0" rtlCol="0" anchor="t"/>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Making</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a</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difference</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pic>
        <p:nvPicPr>
          <p:cNvPr id="2" name="P_6_BD#cd3e07d56?pid=1290b1695&amp;color=0,55,96&amp;tib=255,255,255&amp;iip=6&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8098" y="157600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_BD#cd3e07d56?pid=1290b1695&amp;color=0,55,96&amp;vtp=1&amp;bt=1&amp;bbb=1"/>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relieve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a:t>
            </a:r>
            <a:r>
              <a:rPr lang="en-US" altLang="zh-CN" sz="1800" b="0" i="0" dirty="0">
                <a:solidFill>
                  <a:srgbClr val="003760"/>
                </a:solidFill>
                <a:latin typeface="Times New Roman" pitchFamily="34" charset="0"/>
                <a:ea typeface="微软雅黑" pitchFamily="34" charset="-122"/>
                <a:cs typeface="Times New Roman" pitchFamily="34" charset="-120"/>
              </a:rPr>
              <a:t>.解除，缓和（不快或痛苦）；减轻（问题的严重性</a:t>
            </a:r>
            <a:r>
              <a:rPr lang="en-US" altLang="zh-CN" sz="1800" b="0" i="0">
                <a:solidFill>
                  <a:srgbClr val="003760"/>
                </a:solidFill>
                <a:latin typeface="Times New Roman" pitchFamily="34" charset="0"/>
                <a:ea typeface="微软雅黑" pitchFamily="34" charset="-122"/>
                <a:cs typeface="Times New Roman" pitchFamily="34" charset="-120"/>
              </a:rPr>
              <a:t>）；缓解</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relieve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替某人拿重物；帮助某人减轻（负担）</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Students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prefer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peers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relieve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stress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anxiety.</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学生更喜欢依靠同伴来缓解压力和焦虑</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need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relieve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traffic</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congestion.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我们需要找到一种方法来缓解交通拥堵</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Let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relieve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bags.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我来帮你拿几个袋子吧</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②relieved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.宽慰的；放心的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feel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relieved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感到放心的</a:t>
            </a:r>
            <a:endParaRPr lang="en-US" altLang="zh-CN" sz="1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sp>
        <p:nvSpPr>
          <p:cNvPr id="2" name="P_6_BD#cd3e07d56?pid=1290b1695&amp;color=0,55,96&amp;mp=1&amp;vtp=1&amp;bt=1&amp;bbb=1&amp;hb=1"/>
          <p:cNvSpPr/>
          <p:nvPr/>
        </p:nvSpPr>
        <p:spPr>
          <a:xfrm>
            <a:off x="502920" y="1512000"/>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Now</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tick</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solutions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that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you</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think</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are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most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effective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supply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Africa</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with</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fresh</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water.现在</a:t>
            </a:r>
            <a:r>
              <a:rPr lang="en-US" altLang="zh-CN" sz="1800" b="1" i="0">
                <a:solidFill>
                  <a:srgbClr val="003760"/>
                </a:solidFill>
                <a:latin typeface="Times New Roman" pitchFamily="34" charset="0"/>
                <a:ea typeface="微软雅黑" pitchFamily="34" charset="-122"/>
                <a:cs typeface="Times New Roman" pitchFamily="34" charset="-120"/>
              </a:rPr>
              <a:t>，勾</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选出你认为的向非洲供应淡水最有效的解决方案。</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教材P18</a:t>
            </a:r>
            <a:endParaRPr lang="en-US" altLang="zh-CN" dirty="0"/>
          </a:p>
        </p:txBody>
      </p:sp>
      <p:pic>
        <p:nvPicPr>
          <p:cNvPr id="3" name="P_6_BD#cd3e07d56?pid=1290b1695&amp;color=0,55,96&amp;mp=1&amp;tib=255,255,255&amp;iip=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3354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sp>
        <p:nvSpPr>
          <p:cNvPr id="2" name="C_5_BD#431fdc6ff?pid=e1dcb329a&amp;color=0,55,96&amp;mp=1&amp;vtp=1&amp;bt=1&amp;bbb=1"/>
          <p:cNvSpPr/>
          <p:nvPr/>
        </p:nvSpPr>
        <p:spPr>
          <a:xfrm>
            <a:off x="502920" y="1508760"/>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3</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effective</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adj</a:t>
            </a:r>
            <a:r>
              <a:rPr lang="en-US" altLang="zh-CN" sz="2200" b="1" i="0" dirty="0">
                <a:solidFill>
                  <a:srgbClr val="003760"/>
                </a:solidFill>
                <a:latin typeface="Times New Roman" pitchFamily="34" charset="0"/>
                <a:ea typeface="微软雅黑" pitchFamily="34" charset="-122"/>
                <a:cs typeface="Times New Roman" pitchFamily="34" charset="-120"/>
              </a:rPr>
              <a:t>.有效的，产生预期效果的</a:t>
            </a:r>
            <a:endParaRPr lang="en-US" altLang="zh-CN" sz="2200" dirty="0"/>
          </a:p>
        </p:txBody>
      </p:sp>
      <mc:AlternateContent xmlns:mc="http://schemas.openxmlformats.org/markup-compatibility/2006" xmlns:a14="http://schemas.microsoft.com/office/drawing/2010/main">
        <mc:Choice Requires="a14">
          <p:sp>
            <p:nvSpPr>
              <p:cNvPr id="3" name="P_6#782859dff?pid=431fdc6ff&amp;color=0,55,96&amp;vtp=1&amp;bbb=1&amp;hb=1"/>
              <p:cNvSpPr/>
              <p:nvPr/>
            </p:nvSpPr>
            <p:spPr>
              <a:xfrm>
                <a:off x="502920" y="1995536"/>
                <a:ext cx="10570464" cy="335280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词缀·联想</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ive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形容词后缀</a:t>
                </a:r>
                <a:endParaRPr lang="en-US" altLang="zh-CN" sz="1800" dirty="0"/>
              </a:p>
              <a:p>
                <a:pPr>
                  <a:lnSpc>
                    <a:spcPts val="3300"/>
                  </a:lnSpc>
                </a:pPr>
                <a:r>
                  <a:rPr lang="en-US" altLang="zh-CN" b="0" i="1">
                    <a:solidFill>
                      <a:srgbClr val="003760"/>
                    </a:solidFill>
                    <a:latin typeface="Times New Roman" pitchFamily="34" charset="0"/>
                    <a:ea typeface="微软雅黑" pitchFamily="34" charset="-122"/>
                    <a:cs typeface="Times New Roman" pitchFamily="34" charset="-120"/>
                  </a:rPr>
                  <a:t>v</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有</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倾向或性质的</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adoptive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收养的</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explosive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易爆炸的</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descriptive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描述性的</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P</a:t>
                </a:r>
                <a:r>
                  <a:rPr lang="en-US" altLang="zh-CN" sz="1800" b="0" i="0">
                    <a:solidFill>
                      <a:srgbClr val="003760"/>
                    </a:solidFill>
                    <a:latin typeface="Times New Roman" pitchFamily="34" charset="0"/>
                    <a:ea typeface="微软雅黑" pitchFamily="34" charset="-122"/>
                    <a:cs typeface="Times New Roman" pitchFamily="34" charset="-120"/>
                  </a:rPr>
                  <a:t>utting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electric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fencing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chicken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animal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quarters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effective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getting</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grizzlies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away.</a:t>
                </a:r>
                <a:r>
                  <a:rPr lang="en-US" altLang="zh-CN" b="0" i="0" dirty="0">
                    <a:solidFill>
                      <a:srgbClr val="003760"/>
                    </a:solidFill>
                    <a:latin typeface="Times New Roman" pitchFamily="34" charset="0"/>
                    <a:ea typeface="楷体" pitchFamily="34" charset="-122"/>
                    <a:cs typeface="Times New Roman" pitchFamily="34" charset="-120"/>
                  </a:rPr>
                  <a:t>在鸡舍和其他家畜饲养场周围放置电网也同样可以高效地驱赶灰熊</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0" i="0" dirty="0">
                            <a:solidFill>
                              <a:srgbClr val="003760"/>
                            </a:solidFill>
                            <a:latin typeface="Cambria Math" panose="02040503050406030204" pitchFamily="18" charset="0"/>
                            <a:ea typeface="微软雅黑" pitchFamily="34" charset="-122"/>
                            <a:cs typeface="Times New Roman" pitchFamily="34" charset="-120"/>
                          </a:rPr>
                          <m:t>2023</m:t>
                        </m:r>
                        <m:r>
                          <a:rPr lang="en-US" altLang="zh-CN" baseline="-10000">
                            <a:solidFill>
                              <a:srgbClr val="003760"/>
                            </a:solidFill>
                            <a:latin typeface="Cambria Math" panose="02040503050406030204" pitchFamily="18" charset="0"/>
                          </a:rPr>
                          <m:t>全国甲</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endParaRPr lang="en-US" altLang="zh-CN" dirty="0"/>
              </a:p>
            </p:txBody>
          </p:sp>
        </mc:Choice>
        <mc:Fallback xmlns="">
          <p:sp>
            <p:nvSpPr>
              <p:cNvPr id="3" name="P_6#782859dff?pid=431fdc6ff&amp;color=0,55,96&amp;vtp=1&amp;bbb=1&amp;hb=1"/>
              <p:cNvSpPr>
                <a:spLocks noRot="1" noChangeAspect="1" noMove="1" noResize="1" noEditPoints="1" noAdjustHandles="1" noChangeArrowheads="1" noChangeShapeType="1" noTextEdit="1"/>
              </p:cNvSpPr>
              <p:nvPr/>
            </p:nvSpPr>
            <p:spPr>
              <a:xfrm>
                <a:off x="502920" y="1995536"/>
                <a:ext cx="10570464" cy="3352800"/>
              </a:xfrm>
              <a:prstGeom prst="rect">
                <a:avLst/>
              </a:prstGeom>
              <a:blipFill>
                <a:blip r:embed="rId3"/>
                <a:stretch>
                  <a:fillRect l="-1384" b="-3636"/>
                </a:stretch>
              </a:blipFill>
              <a:ln/>
            </p:spPr>
            <p:txBody>
              <a:bodyPr/>
              <a:lstStyle/>
              <a:p>
                <a:r>
                  <a:rPr lang="zh-CN" altLang="en-US">
                    <a:noFill/>
                  </a:rPr>
                  <a:t> </a:t>
                </a:r>
              </a:p>
            </p:txBody>
          </p:sp>
        </mc:Fallback>
      </mc:AlternateContent>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pic>
        <p:nvPicPr>
          <p:cNvPr id="2" name="P_6_BD#782859dff?pid=431fdc6ff&amp;color=0,55,96&amp;tib=255,255,255&amp;iip=8&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8098" y="157600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_BD#782859dff?pid=431fdc6ff&amp;color=0,55,96&amp;vtp=1&amp;bt=1&amp;bbb=1"/>
          <p:cNvSpPr/>
          <p:nvPr/>
        </p:nvSpPr>
        <p:spPr>
          <a:xfrm>
            <a:off x="502920" y="1512000"/>
            <a:ext cx="10570464" cy="37039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effect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.影响</a:t>
            </a:r>
            <a:r>
              <a:rPr lang="en-US" altLang="zh-CN" sz="1800" b="0" i="0">
                <a:solidFill>
                  <a:srgbClr val="003760"/>
                </a:solidFill>
                <a:latin typeface="Times New Roman" pitchFamily="34" charset="0"/>
                <a:ea typeface="微软雅黑" pitchFamily="34" charset="-122"/>
                <a:cs typeface="Times New Roman" pitchFamily="34" charset="-120"/>
              </a:rPr>
              <a:t>；效果</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effect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生效；见效</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effect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实际上；事实上；在实施中</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effect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生效；开始实施</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bring/put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effect使某事物生效；实行某事；实施某事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effect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on/upon</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对</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有影响</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cause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effect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因果（关系）</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side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effect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（药物的）副作用；意外效果（</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常用复数</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new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salary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increases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take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effect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January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onwards.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新的加薪</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标准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将从</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月份起正式实行</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782859dff?pid=431fdc6ff&amp;color=0,55,96&amp;mp=1&amp;vtp=1&amp;bt=1&amp;bbb=1&amp;h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controls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come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effect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month.</a:t>
                </a:r>
                <a:r>
                  <a:rPr lang="en-US" altLang="zh-CN" sz="1800" b="0" i="0" dirty="0">
                    <a:solidFill>
                      <a:srgbClr val="003760"/>
                    </a:solidFill>
                    <a:latin typeface="Times New Roman" pitchFamily="34" charset="0"/>
                    <a:ea typeface="楷体" pitchFamily="34" charset="-122"/>
                    <a:cs typeface="Times New Roman" pitchFamily="34" charset="-120"/>
                  </a:rPr>
                  <a:t>下月开始实施新的管制措施</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aseline="-10000">
                            <a:solidFill>
                              <a:srgbClr val="003760"/>
                            </a:solidFill>
                            <a:latin typeface="Cambria Math" panose="02040503050406030204" pitchFamily="18" charset="0"/>
                          </a:rPr>
                          <m:t>牛津高阶</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Times New Roman" pitchFamily="34" charset="0"/>
                    <a:ea typeface="微软雅黑" pitchFamily="34" charset="-122"/>
                    <a:cs typeface="Times New Roman" pitchFamily="34" charset="-120"/>
                  </a:rPr>
                  <a:t>deas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put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effect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extremely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rare.</a:t>
                </a:r>
                <a:r>
                  <a:rPr lang="en-US" altLang="zh-CN" sz="1800" b="0" i="0" dirty="0">
                    <a:solidFill>
                      <a:srgbClr val="003760"/>
                    </a:solidFill>
                    <a:latin typeface="Times New Roman" pitchFamily="34" charset="0"/>
                    <a:ea typeface="楷体" pitchFamily="34" charset="-122"/>
                    <a:cs typeface="Times New Roman" pitchFamily="34" charset="-120"/>
                  </a:rPr>
                  <a:t>想法遍地都是</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但实施想法</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的人却极少</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L</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wrote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excellent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poems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have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effect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a:solidFill>
                      <a:srgbClr val="003760"/>
                    </a:solidFill>
                    <a:latin typeface="Times New Roman" pitchFamily="34" charset="0"/>
                    <a:ea typeface="微软雅黑" pitchFamily="34" charset="-122"/>
                    <a:cs typeface="Times New Roman" pitchFamily="34" charset="-120"/>
                  </a:rPr>
                  <a:t>on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Chinese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a:t>
                </a:r>
                <a:r>
                  <a:rPr lang="en-US" altLang="zh-CN" sz="1800" b="0" i="0" dirty="0">
                    <a:solidFill>
                      <a:srgbClr val="003760"/>
                    </a:solidFill>
                    <a:latin typeface="Times New Roman" pitchFamily="34" charset="0"/>
                    <a:ea typeface="楷体" pitchFamily="34" charset="-122"/>
                    <a:cs typeface="Times New Roman" pitchFamily="34" charset="-120"/>
                  </a:rPr>
                  <a:t>李白一生创作了大量优秀的诗歌</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它们都对中国文化产生了巨大的影响</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b="0" i="0" dirty="0">
                    <a:solidFill>
                      <a:srgbClr val="003760"/>
                    </a:solidFill>
                    <a:latin typeface="Times New Roman" pitchFamily="34" charset="0"/>
                    <a:ea typeface="微软雅黑" pitchFamily="34" charset="-122"/>
                    <a:cs typeface="Times New Roman" pitchFamily="34" charset="-120"/>
                  </a:rPr>
                  <a:t>effectively</a:t>
                </a:r>
                <a:r>
                  <a:rPr lang="en-US" altLang="zh-CN" b="0" i="0" dirty="0">
                    <a:solidFill>
                      <a:srgbClr val="003760"/>
                    </a:solidFill>
                    <a:latin typeface="SimSun" pitchFamily="34" charset="0"/>
                    <a:ea typeface="SimSun" pitchFamily="34" charset="-122"/>
                    <a:cs typeface="SimSun" pitchFamily="34" charset="-120"/>
                  </a:rPr>
                  <a:t> </a:t>
                </a:r>
                <a:r>
                  <a:rPr lang="en-US" altLang="zh-CN" b="0" i="1" dirty="0">
                    <a:solidFill>
                      <a:srgbClr val="003760"/>
                    </a:solidFill>
                    <a:latin typeface="Times New Roman" pitchFamily="34" charset="0"/>
                    <a:ea typeface="微软雅黑" pitchFamily="34" charset="-122"/>
                    <a:cs typeface="Times New Roman" pitchFamily="34" charset="-120"/>
                  </a:rPr>
                  <a:t>adv</a:t>
                </a:r>
                <a:r>
                  <a:rPr lang="en-US" altLang="zh-CN" b="0" i="0" dirty="0">
                    <a:solidFill>
                      <a:srgbClr val="003760"/>
                    </a:solidFill>
                    <a:latin typeface="Times New Roman" pitchFamily="34" charset="0"/>
                    <a:ea typeface="微软雅黑" pitchFamily="34" charset="-122"/>
                    <a:cs typeface="Times New Roman" pitchFamily="34" charset="-120"/>
                  </a:rPr>
                  <a:t>.有效地</a:t>
                </a:r>
                <a:endParaRPr lang="en-US" altLang="zh-CN" dirty="0"/>
              </a:p>
            </p:txBody>
          </p:sp>
        </mc:Choice>
        <mc:Fallback xmlns="">
          <p:sp>
            <p:nvSpPr>
              <p:cNvPr id="2" name="P_6_BD#782859dff?pid=431fdc6ff&amp;color=0,55,96&amp;mp=1&amp;vtp=1&amp;bt=1&amp;bbb=1&amp;hb=1"/>
              <p:cNvSpPr>
                <a:spLocks noRot="1" noChangeAspect="1" noMove="1" noResize="1" noEditPoints="1" noAdjustHandles="1" noChangeArrowheads="1" noChangeShapeType="1" noTextEdit="1"/>
              </p:cNvSpPr>
              <p:nvPr/>
            </p:nvSpPr>
            <p:spPr>
              <a:xfrm>
                <a:off x="502920" y="1512000"/>
                <a:ext cx="10570464" cy="2446655"/>
              </a:xfrm>
              <a:prstGeom prst="rect">
                <a:avLst/>
              </a:prstGeom>
              <a:blipFill>
                <a:blip r:embed="rId3"/>
                <a:stretch>
                  <a:fillRect l="-1384" t="-748" r="-1038" b="-5985"/>
                </a:stretch>
              </a:blipFill>
              <a:ln/>
            </p:spPr>
            <p:txBody>
              <a:bodyPr/>
              <a:lstStyle/>
              <a:p>
                <a:r>
                  <a:rPr lang="zh-CN" altLang="en-US">
                    <a:noFill/>
                  </a:rPr>
                  <a:t> </a:t>
                </a:r>
              </a:p>
            </p:txBody>
          </p:sp>
        </mc:Fallback>
      </mc:AlternateContent>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sp>
        <p:nvSpPr>
          <p:cNvPr id="2" name="P_6_BD#782859dff?pid=431fdc6ff&amp;color=0,55,96&amp;mp=1&amp;vtp=1&amp;bt=1&amp;bbb=1&amp;hb=1"/>
          <p:cNvSpPr/>
          <p:nvPr/>
        </p:nvSpPr>
        <p:spPr>
          <a:xfrm>
            <a:off x="502920" y="1512000"/>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At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first,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his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plan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was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earn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money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build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single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well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somewhere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Africa.起初</a:t>
            </a:r>
            <a:r>
              <a:rPr lang="en-US" altLang="zh-CN" sz="1800" b="1" i="0">
                <a:solidFill>
                  <a:srgbClr val="003760"/>
                </a:solidFill>
                <a:latin typeface="Times New Roman" pitchFamily="34" charset="0"/>
                <a:ea typeface="微软雅黑" pitchFamily="34" charset="-122"/>
                <a:cs typeface="Times New Roman" pitchFamily="34" charset="-120"/>
              </a:rPr>
              <a:t>，他计划赚钱</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在非洲的某个地方修建一口水井。</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教材P19</a:t>
            </a:r>
            <a:endParaRPr lang="en-US" altLang="zh-CN" dirty="0"/>
          </a:p>
        </p:txBody>
      </p:sp>
      <p:pic>
        <p:nvPicPr>
          <p:cNvPr id="3" name="P_6_BD#782859dff?pid=431fdc6ff&amp;color=0,55,96&amp;mp=1&amp;tib=255,255,255&amp;iip=9&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3354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7c5e771c9?pid=e1dcb329a&amp;color=0,55,96&amp;vtp=1&amp;bbb=1"/>
          <p:cNvSpPr/>
          <p:nvPr/>
        </p:nvSpPr>
        <p:spPr>
          <a:xfrm>
            <a:off x="502920" y="2791717"/>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4</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earn</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v</a:t>
            </a:r>
            <a:r>
              <a:rPr lang="en-US" altLang="zh-CN" sz="2200" b="1" i="0" dirty="0">
                <a:solidFill>
                  <a:srgbClr val="003760"/>
                </a:solidFill>
                <a:latin typeface="Times New Roman" pitchFamily="34" charset="0"/>
                <a:ea typeface="微软雅黑" pitchFamily="34" charset="-122"/>
                <a:cs typeface="Times New Roman" pitchFamily="34" charset="-120"/>
              </a:rPr>
              <a:t>.挣（钱）；赢得</a:t>
            </a:r>
            <a:endParaRPr lang="en-US" altLang="zh-CN" sz="2200" dirty="0"/>
          </a:p>
        </p:txBody>
      </p:sp>
      <p:pic>
        <p:nvPicPr>
          <p:cNvPr id="6" name="P_6_BD#308cdf597?pid=7c5e771c9&amp;color=0,55,96&amp;tib=255,255,255&amp;iip=10&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3352089"/>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P_6_BD#308cdf597?pid=7c5e771c9&amp;color=0,55,96&amp;vtp=1&amp;bbb=1"/>
          <p:cNvSpPr/>
          <p:nvPr/>
        </p:nvSpPr>
        <p:spPr>
          <a:xfrm>
            <a:off x="502920" y="3288081"/>
            <a:ext cx="10570464" cy="24466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earn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挣钱</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earn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a/one's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living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a/one's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living）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谋生</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earn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reputation赢得声誉</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earn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sth为某人赢得某物</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Lucy,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most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necessary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suitable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job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earn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living</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对露西来说</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当务之急是</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找到一份合适的工作谋生</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308cdf597?pid=7c5e771c9&amp;color=0,55,96&amp;mp=1&amp;vtp=1&amp;bt=1&amp;bbb=1&amp;h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1800" b="0" i="0" u="sng" dirty="0">
                    <a:solidFill>
                      <a:srgbClr val="003760"/>
                    </a:solidFill>
                    <a:latin typeface="Times New Roman" pitchFamily="34" charset="0"/>
                    <a:ea typeface="微软雅黑" pitchFamily="34" charset="-122"/>
                    <a:cs typeface="Times New Roman" pitchFamily="34" charset="-120"/>
                  </a:rPr>
                  <a:t>Earning</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first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place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latest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“Asia's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50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restaurants”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progressive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Indian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restaurant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Gaggan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one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venues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arrive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Bangkok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Times New Roman" pitchFamily="34" charset="0"/>
                    <a:ea typeface="楷体" pitchFamily="34" charset="-122"/>
                    <a:cs typeface="Times New Roman" pitchFamily="34" charset="-120"/>
                  </a:rPr>
                  <a:t>先进的印度餐厅</a:t>
                </a:r>
                <a:r>
                  <a:rPr lang="en-US" altLang="zh-CN" sz="1800" b="0" i="0" dirty="0">
                    <a:solidFill>
                      <a:srgbClr val="003760"/>
                    </a:solidFill>
                    <a:latin typeface="Times New Roman" pitchFamily="34" charset="0"/>
                    <a:ea typeface="微软雅黑" pitchFamily="34" charset="-122"/>
                    <a:cs typeface="Times New Roman" pitchFamily="34" charset="-120"/>
                  </a:rPr>
                  <a:t>Gaggan</a:t>
                </a:r>
                <a:r>
                  <a:rPr lang="en-US" altLang="zh-CN" sz="1800" b="0" i="0" dirty="0">
                    <a:solidFill>
                      <a:srgbClr val="003760"/>
                    </a:solidFill>
                    <a:latin typeface="Times New Roman" pitchFamily="34" charset="0"/>
                    <a:ea typeface="楷体" pitchFamily="34" charset="-122"/>
                    <a:cs typeface="Times New Roman" pitchFamily="34" charset="-120"/>
                  </a:rPr>
                  <a:t>在最新的</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亚</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洲</a:t>
                </a:r>
                <a:r>
                  <a:rPr lang="en-US" altLang="zh-CN" sz="1800" b="0" i="0" dirty="0">
                    <a:solidFill>
                      <a:srgbClr val="003760"/>
                    </a:solidFill>
                    <a:latin typeface="Times New Roman" pitchFamily="34" charset="0"/>
                    <a:ea typeface="微软雅黑" pitchFamily="34" charset="-122"/>
                    <a:cs typeface="Times New Roman" pitchFamily="34" charset="-120"/>
                  </a:rPr>
                  <a:t>50</a:t>
                </a:r>
                <a:r>
                  <a:rPr lang="en-US" altLang="zh-CN" sz="1800" b="0" i="0" dirty="0">
                    <a:solidFill>
                      <a:srgbClr val="003760"/>
                    </a:solidFill>
                    <a:latin typeface="Times New Roman" pitchFamily="34" charset="0"/>
                    <a:ea typeface="楷体" pitchFamily="34" charset="-122"/>
                    <a:cs typeface="Times New Roman" pitchFamily="34" charset="-120"/>
                  </a:rPr>
                  <a:t>家最佳餐厅</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排行榜中名列榜首</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是近年来人们抵达曼谷后最令他们兴奋的场所之一</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2023</m:t>
                        </m:r>
                        <m:r>
                          <a:rPr lang="en-US" altLang="zh-CN" sz="1800" baseline="-10000">
                            <a:solidFill>
                              <a:srgbClr val="003760"/>
                            </a:solidFill>
                            <a:latin typeface="Cambria Math" panose="02040503050406030204" pitchFamily="18" charset="0"/>
                          </a:rPr>
                          <m:t>全国甲</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H</a:t>
                </a:r>
                <a:r>
                  <a:rPr lang="en-US" altLang="zh-CN" sz="1800" b="0" i="0">
                    <a:solidFill>
                      <a:srgbClr val="003760"/>
                    </a:solidFill>
                    <a:latin typeface="Times New Roman" pitchFamily="34" charset="0"/>
                    <a:ea typeface="微软雅黑" pitchFamily="34" charset="-122"/>
                    <a:cs typeface="Times New Roman" pitchFamily="34" charset="-120"/>
                  </a:rPr>
                  <a:t>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powerful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style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earned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her</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name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“Iron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Hammer”.</a:t>
                </a:r>
                <a:r>
                  <a:rPr lang="en-US" altLang="zh-CN" sz="1800" b="0" i="0" dirty="0">
                    <a:solidFill>
                      <a:srgbClr val="003760"/>
                    </a:solidFill>
                    <a:latin typeface="Times New Roman" pitchFamily="34" charset="0"/>
                    <a:ea typeface="楷体" pitchFamily="34" charset="-122"/>
                    <a:cs typeface="Times New Roman" pitchFamily="34" charset="-120"/>
                  </a:rPr>
                  <a:t>凭借强劲而凌厉的球风</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她赢</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得了</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铁榔头</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楷体" pitchFamily="34" charset="-122"/>
                    <a:cs typeface="Times New Roman" pitchFamily="34" charset="-120"/>
                  </a:rPr>
                  <a:t>的称号</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earnings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.］薪水；工资；收入</a:t>
                </a:r>
                <a:endParaRPr lang="en-US" altLang="zh-CN" dirty="0"/>
              </a:p>
            </p:txBody>
          </p:sp>
        </mc:Choice>
        <mc:Fallback xmlns="">
          <p:sp>
            <p:nvSpPr>
              <p:cNvPr id="2" name="P_6_BD#308cdf597?pid=7c5e771c9&amp;color=0,55,96&amp;mp=1&amp;vtp=1&amp;bt=1&amp;bbb=1&amp;hb=1"/>
              <p:cNvSpPr>
                <a:spLocks noRot="1" noChangeAspect="1" noMove="1" noResize="1" noEditPoints="1" noAdjustHandles="1" noChangeArrowheads="1" noChangeShapeType="1" noTextEdit="1"/>
              </p:cNvSpPr>
              <p:nvPr/>
            </p:nvSpPr>
            <p:spPr>
              <a:xfrm>
                <a:off x="502920" y="1512000"/>
                <a:ext cx="10570464" cy="2446655"/>
              </a:xfrm>
              <a:prstGeom prst="rect">
                <a:avLst/>
              </a:prstGeom>
              <a:blipFill>
                <a:blip r:embed="rId3"/>
                <a:stretch>
                  <a:fillRect l="-1384" r="-1153" b="-5985"/>
                </a:stretch>
              </a:blipFill>
              <a:ln/>
            </p:spPr>
            <p:txBody>
              <a:bodyPr/>
              <a:lstStyle/>
              <a:p>
                <a:r>
                  <a:rPr lang="zh-CN" altLang="en-US">
                    <a:noFill/>
                  </a:rPr>
                  <a:t> </a:t>
                </a:r>
              </a:p>
            </p:txBody>
          </p:sp>
        </mc:Fallback>
      </mc:AlternateContent>
      <p:pic>
        <p:nvPicPr>
          <p:cNvPr id="3" name="P_6_BD#308cdf597?pid=7c5e771c9&amp;color=0,55,96&amp;mp=1&amp;tib=255,255,255&amp;iip=1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28098" y="3727896"/>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sp>
        <p:nvSpPr>
          <p:cNvPr id="2" name="P_6_BD#308cdf597?pid=7c5e771c9&amp;color=0,55,96&amp;vtp=1&amp;bt=1&amp;bbb=1&amp;hb=1"/>
          <p:cNvSpPr/>
          <p:nvPr/>
        </p:nvSpPr>
        <p:spPr>
          <a:xfrm>
            <a:off x="502920" y="1512000"/>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started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ask</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for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help</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from</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his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classmates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neighbours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persuaded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them</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a:solidFill>
                  <a:srgbClr val="003760"/>
                </a:solidFill>
                <a:latin typeface="Times New Roman" pitchFamily="34" charset="0"/>
                <a:ea typeface="微软雅黑" pitchFamily="34" charset="-122"/>
                <a:cs typeface="Times New Roman" pitchFamily="34" charset="-120"/>
              </a:rPr>
              <a:t>donate</a:t>
            </a:r>
            <a:r>
              <a:rPr lang="en-US" altLang="zh-CN" sz="1800" b="1" i="0">
                <a:solidFill>
                  <a:srgbClr val="003760"/>
                </a:solidFill>
                <a:latin typeface="SimSun" pitchFamily="34" charset="0"/>
                <a:ea typeface="SimSun" pitchFamily="34" charset="-122"/>
                <a:cs typeface="SimSun" pitchFamily="34" charset="-120"/>
              </a:rPr>
              <a:t> </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money</a:t>
            </a:r>
            <a:r>
              <a:rPr lang="en-US" altLang="zh-CN" b="1" i="0" dirty="0">
                <a:solidFill>
                  <a:srgbClr val="003760"/>
                </a:solidFill>
                <a:latin typeface="Times New Roman" pitchFamily="34" charset="0"/>
                <a:ea typeface="微软雅黑" pitchFamily="34" charset="-122"/>
                <a:cs typeface="Times New Roman" pitchFamily="34" charset="-120"/>
              </a:rPr>
              <a:t>.他开始向同学和邻居们寻求帮助，</a:t>
            </a:r>
            <a:r>
              <a:rPr lang="en-US" altLang="zh-CN" b="1" i="0">
                <a:solidFill>
                  <a:srgbClr val="003760"/>
                </a:solidFill>
                <a:latin typeface="Times New Roman" pitchFamily="34" charset="0"/>
                <a:ea typeface="微软雅黑" pitchFamily="34" charset="-122"/>
                <a:cs typeface="Times New Roman" pitchFamily="34" charset="-120"/>
              </a:rPr>
              <a:t>并说服他们捐款。</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教材P19</a:t>
            </a:r>
            <a:endParaRPr lang="en-US" altLang="zh-CN" dirty="0"/>
          </a:p>
        </p:txBody>
      </p:sp>
      <p:pic>
        <p:nvPicPr>
          <p:cNvPr id="3" name="P_6_BD#308cdf597?pid=7c5e771c9&amp;color=0,55,96&amp;tib=255,255,255&amp;iip=1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3354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b12c78eb1?pid=e1dcb329a&amp;color=0,55,96&amp;vtp=1&amp;bbb=1"/>
          <p:cNvSpPr/>
          <p:nvPr/>
        </p:nvSpPr>
        <p:spPr>
          <a:xfrm>
            <a:off x="502920" y="2791717"/>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5</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donate</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v</a:t>
            </a:r>
            <a:r>
              <a:rPr lang="en-US" altLang="zh-CN" sz="2200" b="1" i="0" dirty="0">
                <a:solidFill>
                  <a:srgbClr val="003760"/>
                </a:solidFill>
                <a:latin typeface="Times New Roman" pitchFamily="34" charset="0"/>
                <a:ea typeface="微软雅黑" pitchFamily="34" charset="-122"/>
                <a:cs typeface="Times New Roman" pitchFamily="34" charset="-120"/>
              </a:rPr>
              <a:t>.捐赠，捐献（尤指钱）；献（血）；捐献（器官）</a:t>
            </a:r>
            <a:endParaRPr lang="en-US" altLang="zh-CN" sz="2200" dirty="0"/>
          </a:p>
        </p:txBody>
      </p:sp>
      <p:pic>
        <p:nvPicPr>
          <p:cNvPr id="6" name="P_6_BD#d07062cd5?pid=b12c78eb1&amp;color=0,55,96&amp;tib=255,255,255&amp;iip=13&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3352089"/>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P_6_BD#d07062cd5?pid=b12c78eb1&amp;color=0,55,96&amp;vtp=1&amp;bbb=1"/>
          <p:cNvSpPr/>
          <p:nvPr/>
        </p:nvSpPr>
        <p:spPr>
          <a:xfrm>
            <a:off x="502920" y="3288081"/>
            <a:ext cx="10570464" cy="11893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donate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sb/sth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向某人</a:t>
            </a:r>
            <a:r>
              <a:rPr lang="en-US" altLang="zh-CN" sz="1800" b="0" i="0">
                <a:solidFill>
                  <a:srgbClr val="003760"/>
                </a:solidFill>
                <a:latin typeface="Times New Roman" pitchFamily="34" charset="0"/>
                <a:ea typeface="微软雅黑" pitchFamily="34" charset="-122"/>
                <a:cs typeface="Times New Roman" pitchFamily="34" charset="-120"/>
              </a:rPr>
              <a:t>/某机构捐赠某物</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retired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donated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most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savings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school.</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这位退休老人把他的大部分积蓄都捐给了</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那所学校</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name="Slide 31">
    <p:spTree>
      <p:nvGrpSpPr>
        <p:cNvPr id="1" name=""/>
        <p:cNvGrpSpPr/>
        <p:nvPr/>
      </p:nvGrpSpPr>
      <p:grpSpPr>
        <a:xfrm>
          <a:off x="0" y="0"/>
          <a:ext cx="0" cy="0"/>
          <a:chOff x="0" y="0"/>
          <a:chExt cx="0" cy="0"/>
        </a:xfrm>
      </p:grpSpPr>
      <p:pic>
        <p:nvPicPr>
          <p:cNvPr id="2" name="P_6_BD#d07062cd5?pid=b12c78eb1&amp;color=0,55,96&amp;mp=1&amp;tib=255,255,255&amp;iip=1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8098" y="157600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_BD#d07062cd5?pid=b12c78eb1&amp;color=0,55,96&amp;mp=1&amp;vtp=1&amp;bt=1&amp;bb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donation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捐赠物（尤指捐款）［U］捐助（</a:t>
            </a:r>
            <a:r>
              <a:rPr lang="en-US" altLang="zh-CN" sz="1800" b="0" i="0">
                <a:solidFill>
                  <a:srgbClr val="003760"/>
                </a:solidFill>
                <a:latin typeface="Times New Roman" pitchFamily="34" charset="0"/>
                <a:ea typeface="微软雅黑" pitchFamily="34" charset="-122"/>
                <a:cs typeface="Times New Roman" pitchFamily="34" charset="-120"/>
              </a:rPr>
              <a:t>尤指捐钱）</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donation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向</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捐款</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make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small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donation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charity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mother's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name.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我想以我母亲的名义向慈善事业</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进行</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小额捐款</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②donor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.捐赠者；献血者；捐献器官者</a:t>
            </a:r>
            <a:endParaRPr lang="en-US" altLang="zh-CN" sz="1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name="Slide 32">
    <p:spTree>
      <p:nvGrpSpPr>
        <p:cNvPr id="1" name=""/>
        <p:cNvGrpSpPr/>
        <p:nvPr/>
      </p:nvGrpSpPr>
      <p:grpSpPr>
        <a:xfrm>
          <a:off x="0" y="0"/>
          <a:ext cx="0" cy="0"/>
          <a:chOff x="0" y="0"/>
          <a:chExt cx="0" cy="0"/>
        </a:xfrm>
      </p:grpSpPr>
      <p:sp>
        <p:nvSpPr>
          <p:cNvPr id="2" name="P_6_BD#d07062cd5?pid=b12c78eb1&amp;color=0,55,96&amp;mp=1&amp;vtp=1&amp;bt=1&amp;bbb=1&amp;hb=1"/>
          <p:cNvSpPr/>
          <p:nvPr/>
        </p:nvSpPr>
        <p:spPr>
          <a:xfrm>
            <a:off x="502920" y="1512000"/>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Later,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Ryan's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experience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led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him</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set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up</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foundation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encourage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more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people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help.后来</a:t>
            </a:r>
            <a:r>
              <a:rPr lang="en-US" altLang="zh-CN" sz="1800" b="1" i="0">
                <a:solidFill>
                  <a:srgbClr val="003760"/>
                </a:solidFill>
                <a:latin typeface="Times New Roman" pitchFamily="34" charset="0"/>
                <a:ea typeface="微软雅黑" pitchFamily="34" charset="-122"/>
                <a:cs typeface="Times New Roman" pitchFamily="34" charset="-120"/>
              </a:rPr>
              <a:t>，瑞</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安的经历促使他建立了一个基金会</a:t>
            </a:r>
            <a:r>
              <a:rPr lang="en-US" altLang="zh-CN" b="1" i="0" dirty="0">
                <a:solidFill>
                  <a:srgbClr val="003760"/>
                </a:solidFill>
                <a:latin typeface="Times New Roman" pitchFamily="34" charset="0"/>
                <a:ea typeface="微软雅黑" pitchFamily="34" charset="-122"/>
                <a:cs typeface="Times New Roman" pitchFamily="34" charset="-120"/>
              </a:rPr>
              <a:t>，</a:t>
            </a:r>
            <a:r>
              <a:rPr lang="en-US" altLang="zh-CN" b="1" i="0">
                <a:solidFill>
                  <a:srgbClr val="003760"/>
                </a:solidFill>
                <a:latin typeface="Times New Roman" pitchFamily="34" charset="0"/>
                <a:ea typeface="微软雅黑" pitchFamily="34" charset="-122"/>
                <a:cs typeface="Times New Roman" pitchFamily="34" charset="-120"/>
              </a:rPr>
              <a:t>旨在鼓励更多的人伸出援手。</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教材P19</a:t>
            </a:r>
            <a:endParaRPr lang="en-US" altLang="zh-CN" dirty="0"/>
          </a:p>
        </p:txBody>
      </p:sp>
      <p:pic>
        <p:nvPicPr>
          <p:cNvPr id="3" name="P_6_BD#d07062cd5?pid=b12c78eb1&amp;color=0,55,96&amp;mp=1&amp;tib=255,255,255&amp;iip=1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3354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e43a6d859?pid=e1dcb329a&amp;color=0,55,96&amp;vtp=1&amp;bbb=1"/>
          <p:cNvSpPr/>
          <p:nvPr/>
        </p:nvSpPr>
        <p:spPr>
          <a:xfrm>
            <a:off x="502920" y="2791717"/>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6</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foundation</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n</a:t>
            </a:r>
            <a:r>
              <a:rPr lang="en-US" altLang="zh-CN" sz="2200" b="1" i="0" dirty="0">
                <a:solidFill>
                  <a:srgbClr val="003760"/>
                </a:solidFill>
                <a:latin typeface="Times New Roman" pitchFamily="34" charset="0"/>
                <a:ea typeface="微软雅黑" pitchFamily="34" charset="-122"/>
                <a:cs typeface="Times New Roman" pitchFamily="34" charset="-120"/>
              </a:rPr>
              <a:t>.基金会；创建；基础；地基；根据</a:t>
            </a:r>
            <a:endParaRPr lang="en-US" altLang="zh-CN" sz="2200" dirty="0"/>
          </a:p>
        </p:txBody>
      </p:sp>
      <mc:AlternateContent xmlns:mc="http://schemas.openxmlformats.org/markup-compatibility/2006" xmlns:a14="http://schemas.microsoft.com/office/drawing/2010/main">
        <mc:Choice Requires="a14">
          <p:sp>
            <p:nvSpPr>
              <p:cNvPr id="6" name="P_6_BD#fbfb97d21?pid=e43a6d859&amp;color=0,55,96&amp;vtp=1&amp;bbb=1&amp;hb=1"/>
              <p:cNvSpPr/>
              <p:nvPr/>
            </p:nvSpPr>
            <p:spPr>
              <a:xfrm>
                <a:off x="502920" y="3288081"/>
                <a:ext cx="10570464" cy="16764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foundation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university</a:t>
                </a:r>
                <a:r>
                  <a:rPr lang="en-US" altLang="zh-CN" sz="1800" b="0" i="0" dirty="0">
                    <a:solidFill>
                      <a:srgbClr val="003760"/>
                    </a:solidFill>
                    <a:latin typeface="Times New Roman" pitchFamily="34" charset="0"/>
                    <a:ea typeface="楷体" pitchFamily="34" charset="-122"/>
                    <a:cs typeface="Times New Roman" pitchFamily="34" charset="-120"/>
                  </a:rPr>
                  <a:t>第一所大学的创办</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foundation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education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youth.</a:t>
                </a:r>
                <a:r>
                  <a:rPr lang="en-US" altLang="zh-CN" sz="1800" b="0" i="0" dirty="0">
                    <a:solidFill>
                      <a:srgbClr val="003760"/>
                    </a:solidFill>
                    <a:latin typeface="Times New Roman" pitchFamily="34" charset="0"/>
                    <a:ea typeface="楷体" pitchFamily="34" charset="-122"/>
                    <a:cs typeface="Times New Roman" pitchFamily="34" charset="-120"/>
                  </a:rPr>
                  <a:t>对青年人的教育是每个国家的根本</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e've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foundation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ancient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dynamism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country</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我们</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有着建立在古老的文化上的基础</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但是又有着一个年轻国家的动力和活力</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0" i="0" dirty="0">
                            <a:solidFill>
                              <a:srgbClr val="003760"/>
                            </a:solidFill>
                            <a:latin typeface="Cambria Math" panose="02040503050406030204" pitchFamily="18" charset="0"/>
                            <a:ea typeface="微软雅黑" pitchFamily="34" charset="-122"/>
                            <a:cs typeface="Times New Roman" pitchFamily="34" charset="-120"/>
                          </a:rPr>
                          <m:t>2022</m:t>
                        </m:r>
                        <m:r>
                          <a:rPr lang="en-US" altLang="zh-CN" baseline="-10000">
                            <a:solidFill>
                              <a:srgbClr val="003760"/>
                            </a:solidFill>
                            <a:latin typeface="Cambria Math" panose="02040503050406030204" pitchFamily="18" charset="0"/>
                          </a:rPr>
                          <m:t>全国甲</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xmlns="">
          <p:sp>
            <p:nvSpPr>
              <p:cNvPr id="6" name="P_6_BD#fbfb97d21?pid=e43a6d859&amp;color=0,55,96&amp;vtp=1&amp;bbb=1&amp;hb=1"/>
              <p:cNvSpPr>
                <a:spLocks noRot="1" noChangeAspect="1" noMove="1" noResize="1" noEditPoints="1" noAdjustHandles="1" noChangeArrowheads="1" noChangeShapeType="1" noTextEdit="1"/>
              </p:cNvSpPr>
              <p:nvPr/>
            </p:nvSpPr>
            <p:spPr>
              <a:xfrm>
                <a:off x="502920" y="3288081"/>
                <a:ext cx="10570464" cy="1676400"/>
              </a:xfrm>
              <a:prstGeom prst="rect">
                <a:avLst/>
              </a:prstGeom>
              <a:blipFill>
                <a:blip r:embed="rId4"/>
                <a:stretch>
                  <a:fillRect l="-1384" r="-980" b="-7273"/>
                </a:stretch>
              </a:blipFill>
              <a:ln/>
            </p:spPr>
            <p:txBody>
              <a:bodyPr/>
              <a:lstStyle/>
              <a:p>
                <a:r>
                  <a:rPr lang="zh-CN" altLang="en-US">
                    <a:noFill/>
                  </a:rPr>
                  <a:t> </a:t>
                </a:r>
              </a:p>
            </p:txBody>
          </p:sp>
        </mc:Fallback>
      </mc:AlternateContent>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P_2_BD#f0af100f1?pid=d423a5b0e&amp;color=0,55,96&amp;vtp=1&amp;bt=1&amp;bbb=1"/>
          <p:cNvSpPr/>
          <p:nvPr/>
        </p:nvSpPr>
        <p:spPr>
          <a:xfrm>
            <a:off x="502920" y="1508760"/>
            <a:ext cx="10570464" cy="767080"/>
          </a:xfrm>
          <a:prstGeom prst="rect">
            <a:avLst/>
          </a:prstGeom>
          <a:noFill/>
          <a:ln/>
        </p:spPr>
        <p:txBody>
          <a:bodyPr wrap="none" lIns="0" tIns="0" rIns="0" bIns="0" rtlCol="0" anchor="t"/>
          <a:lstStyle/>
          <a:p>
            <a:pPr algn="r">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purpose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endParaRPr lang="en-US" altLang="zh-CN" sz="1800" dirty="0"/>
          </a:p>
        </p:txBody>
      </p:sp>
      <p:pic>
        <p:nvPicPr>
          <p:cNvPr id="3" name="P_2_BD#f0af100f1?pid=d423a5b0e&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27485" y="1993265"/>
            <a:ext cx="6446615" cy="4211899"/>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3">
    <p:spTree>
      <p:nvGrpSpPr>
        <p:cNvPr id="1" name=""/>
        <p:cNvGrpSpPr/>
        <p:nvPr/>
      </p:nvGrpSpPr>
      <p:grpSpPr>
        <a:xfrm>
          <a:off x="0" y="0"/>
          <a:ext cx="0" cy="0"/>
          <a:chOff x="0" y="0"/>
          <a:chExt cx="0" cy="0"/>
        </a:xfrm>
      </p:grpSpPr>
      <p:pic>
        <p:nvPicPr>
          <p:cNvPr id="2" name="P_6_BD#fbfb97d21?pid=e43a6d859&amp;color=0,55,96&amp;mp=1&amp;tib=255,255,255&amp;iip=16&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7600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_BD#fbfb97d21?pid=e43a6d859&amp;color=0,55,96&amp;mp=1&amp;vtp=1&amp;bt=1&amp;bbb=1"/>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lay</a:t>
            </a:r>
            <a:r>
              <a:rPr lang="en-US" altLang="zh-CN" sz="1800" b="0" i="0" dirty="0">
                <a:solidFill>
                  <a:srgbClr val="003760"/>
                </a:solidFill>
                <a:latin typeface="Times New Roman" pitchFamily="34" charset="0"/>
                <a:ea typeface="微软雅黑" pitchFamily="34" charset="-122"/>
                <a:cs typeface="Times New Roman" pitchFamily="34" charset="-120"/>
              </a:rPr>
              <a:t>/provide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foundation（s）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sth为某事打下基础</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Careful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planning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laid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foundations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nation's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economic</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miracle.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精心的规划为国家的经济奇迹奠定</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了基础</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①found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.（founded,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founded）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创建；建立</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Founded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early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20th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century,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school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keeps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inspiring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children's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love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这所创办于</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20</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世纪</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初的学校坚持不懈地激发儿童对艺术的热爱</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②founder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.［C］创办者；发起人</a:t>
            </a:r>
            <a:endParaRPr lang="en-US" altLang="zh-CN" sz="100" dirty="0"/>
          </a:p>
        </p:txBody>
      </p:sp>
      <p:pic>
        <p:nvPicPr>
          <p:cNvPr id="5" name="P_6_BD#fbfb97d21?pid=e43a6d859&amp;color=0,55,96&amp;mp=1&amp;tib=255,255,255&amp;iip=17&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28098" y="281044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name="Slide 34">
    <p:spTree>
      <p:nvGrpSpPr>
        <p:cNvPr id="1" name=""/>
        <p:cNvGrpSpPr/>
        <p:nvPr/>
      </p:nvGrpSpPr>
      <p:grpSpPr>
        <a:xfrm>
          <a:off x="0" y="0"/>
          <a:ext cx="0" cy="0"/>
          <a:chOff x="0" y="0"/>
          <a:chExt cx="0" cy="0"/>
        </a:xfrm>
      </p:grpSpPr>
      <p:pic>
        <p:nvPicPr>
          <p:cNvPr id="2" name="P_6#fbfb97d21?pid=e43a6d859&amp;color=0,55,96&amp;mp=1&amp;tib=255,255,255&amp;iip=18&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78485"/>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fbfb97d21?pid=e43a6d859&amp;color=0,55,96&amp;mp=1&amp;vtp=1&amp;bt=1&amp;bbb=1"/>
          <p:cNvSpPr/>
          <p:nvPr/>
        </p:nvSpPr>
        <p:spPr>
          <a:xfrm>
            <a:off x="502920" y="1512000"/>
            <a:ext cx="10570464" cy="351155"/>
          </a:xfrm>
          <a:prstGeom prst="rect">
            <a:avLst/>
          </a:prstGeom>
          <a:noFill/>
          <a:ln/>
        </p:spPr>
        <p:txBody>
          <a:bodyPr wrap="none" lIns="0" tIns="0" rIns="0" bIns="0" rtlCol="0" anchor="t"/>
          <a:lstStyle/>
          <a:p>
            <a:pPr algn="l">
              <a:lnSpc>
                <a:spcPts val="31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found</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build与put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up的用法区别</a:t>
            </a:r>
            <a:endParaRPr lang="en-US" altLang="zh-CN" sz="100" dirty="0"/>
          </a:p>
        </p:txBody>
      </p:sp>
      <p:graphicFrame>
        <p:nvGraphicFramePr>
          <p:cNvPr id="35" name="P_6_BD#fbfb97d21?colgroup=6,16,21&amp;pid=e43a6d859&amp;color=0,55,96&amp;mp=1&amp;vtp=1&amp;bbb=1&amp;hb=1"/>
          <p:cNvGraphicFramePr>
            <a:graphicFrameLocks noGrp="1"/>
          </p:cNvGraphicFramePr>
          <p:nvPr>
            <p:extLst>
              <p:ext uri="{D42A27DB-BD31-4B8C-83A1-F6EECF244321}">
                <p14:modId xmlns:p14="http://schemas.microsoft.com/office/powerpoint/2010/main" val="3127434491"/>
              </p:ext>
            </p:extLst>
          </p:nvPr>
        </p:nvGraphicFramePr>
        <p:xfrm>
          <a:off x="502920" y="1993965"/>
          <a:ext cx="10533888" cy="2622106"/>
        </p:xfrm>
        <a:graphic>
          <a:graphicData uri="http://schemas.openxmlformats.org/drawingml/2006/table">
            <a:tbl>
              <a:tblPr/>
              <a:tblGrid>
                <a:gridCol w="1609344">
                  <a:extLst>
                    <a:ext uri="{9D8B030D-6E8A-4147-A177-3AD203B41FA5}">
                      <a16:colId xmlns:a16="http://schemas.microsoft.com/office/drawing/2014/main" val="20000"/>
                    </a:ext>
                  </a:extLst>
                </a:gridCol>
                <a:gridCol w="3831336">
                  <a:extLst>
                    <a:ext uri="{9D8B030D-6E8A-4147-A177-3AD203B41FA5}">
                      <a16:colId xmlns:a16="http://schemas.microsoft.com/office/drawing/2014/main" val="20001"/>
                    </a:ext>
                  </a:extLst>
                </a:gridCol>
                <a:gridCol w="5093208">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易混词</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a:solidFill>
                            <a:srgbClr val="003760"/>
                          </a:solidFill>
                          <a:latin typeface="Times New Roman" pitchFamily="34" charset="0"/>
                          <a:ea typeface="微软雅黑" pitchFamily="34" charset="-122"/>
                          <a:cs typeface="Times New Roman" pitchFamily="34" charset="-120"/>
                        </a:rPr>
                        <a:t>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用法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例句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43458">
                <a:tc>
                  <a:txBody>
                    <a:bodyPr/>
                    <a:lstStyle/>
                    <a:p>
                      <a:pPr algn="ctr"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found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“建立</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成立（组织</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机构等</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与</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set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up意思相近</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但更强调打基础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founded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1955</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这家公司成立</a:t>
                      </a:r>
                    </a:p>
                    <a:p>
                      <a:pPr marL="0" lvl="0" indent="0" algn="l" hangingPunct="0">
                        <a:lnSpc>
                          <a:spcPts val="2700"/>
                        </a:lnSpc>
                      </a:pPr>
                      <a:r>
                        <a:rPr lang="en-US" altLang="zh-CN" sz="1800" b="0" i="0">
                          <a:solidFill>
                            <a:srgbClr val="003760"/>
                          </a:solidFill>
                          <a:latin typeface="Times New Roman" pitchFamily="34" charset="0"/>
                          <a:ea typeface="楷体"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1955</a:t>
                      </a:r>
                      <a:r>
                        <a:rPr lang="en-US" altLang="zh-CN" sz="1800" b="0" i="0" dirty="0">
                          <a:solidFill>
                            <a:srgbClr val="003760"/>
                          </a:solidFill>
                          <a:latin typeface="Times New Roman" pitchFamily="34" charset="0"/>
                          <a:ea typeface="楷体" pitchFamily="34" charset="-122"/>
                          <a:cs typeface="Times New Roman" pitchFamily="34" charset="-120"/>
                        </a:rPr>
                        <a:t>年</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46633">
                <a:tc>
                  <a:txBody>
                    <a:bodyPr/>
                    <a:lstStyle/>
                    <a:p>
                      <a:pPr algn="ctr"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build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“建造</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建立”</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常指建造大型建筑</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可接具体或抽象的名词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permission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build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houses.</a:t>
                      </a:r>
                    </a:p>
                    <a:p>
                      <a:pPr marL="0" lvl="0" indent="0" algn="l" hangingPunct="0">
                        <a:lnSpc>
                          <a:spcPts val="2700"/>
                        </a:lnSpc>
                      </a:pPr>
                      <a:r>
                        <a:rPr lang="en-US" altLang="zh-CN" sz="1800" b="0" i="0">
                          <a:solidFill>
                            <a:srgbClr val="003760"/>
                          </a:solidFill>
                          <a:latin typeface="Times New Roman" pitchFamily="34" charset="0"/>
                          <a:ea typeface="楷体" pitchFamily="34" charset="-122"/>
                          <a:cs typeface="Times New Roman" pitchFamily="34" charset="-120"/>
                        </a:rPr>
                        <a:t>他们得到建</a:t>
                      </a:r>
                      <a:r>
                        <a:rPr lang="en-US" altLang="zh-CN" sz="1800" b="0" i="0" dirty="0">
                          <a:solidFill>
                            <a:srgbClr val="003760"/>
                          </a:solidFill>
                          <a:latin typeface="Times New Roman" pitchFamily="34" charset="0"/>
                          <a:ea typeface="微软雅黑" pitchFamily="34" charset="-122"/>
                          <a:cs typeface="Times New Roman" pitchFamily="34" charset="-120"/>
                        </a:rPr>
                        <a:t>200</a:t>
                      </a:r>
                      <a:r>
                        <a:rPr lang="en-US" altLang="zh-CN" sz="1800" b="0" i="0" dirty="0">
                          <a:solidFill>
                            <a:srgbClr val="003760"/>
                          </a:solidFill>
                          <a:latin typeface="Times New Roman" pitchFamily="34" charset="0"/>
                          <a:ea typeface="楷体" pitchFamily="34" charset="-122"/>
                          <a:cs typeface="Times New Roman" pitchFamily="34" charset="-120"/>
                        </a:rPr>
                        <a:t>座新房的许可</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46633">
                <a:tc>
                  <a:txBody>
                    <a:bodyPr/>
                    <a:lstStyle/>
                    <a:p>
                      <a:pPr algn="ctr"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put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“建造</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搭建</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指搭建高于地平面的</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小型建筑物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put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你搭起帐篷了吗</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5" name="P_6#fbfb97d21?pid=e43a6d859&amp;color=0,55,96&amp;mp=1&amp;vtp=1&amp;bbb=1"/>
          <p:cNvSpPr/>
          <p:nvPr/>
        </p:nvSpPr>
        <p:spPr>
          <a:xfrm>
            <a:off x="502920" y="4749865"/>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特别注意</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f</a:t>
            </a:r>
            <a:r>
              <a:rPr lang="en-US" altLang="zh-CN" sz="1800" b="0" i="0">
                <a:solidFill>
                  <a:srgbClr val="003760"/>
                </a:solidFill>
                <a:latin typeface="Times New Roman" pitchFamily="34" charset="0"/>
                <a:ea typeface="微软雅黑" pitchFamily="34" charset="-122"/>
                <a:cs typeface="Times New Roman" pitchFamily="34" charset="-120"/>
              </a:rPr>
              <a:t>ound</a:t>
            </a:r>
            <a:r>
              <a:rPr lang="en-US" altLang="zh-CN" sz="1800" b="0" i="0" dirty="0">
                <a:solidFill>
                  <a:srgbClr val="003760"/>
                </a:solidFill>
                <a:latin typeface="Times New Roman" pitchFamily="34" charset="0"/>
                <a:ea typeface="微软雅黑" pitchFamily="34" charset="-122"/>
                <a:cs typeface="Times New Roman" pitchFamily="34" charset="-120"/>
              </a:rPr>
              <a:t>（建立）与find（找到）的过去式与过去分词：found—founded—founded;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find—found—found。</a:t>
            </a:r>
            <a:endParaRPr lang="en-US" altLang="zh-CN" sz="1800"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name="Slide 35">
    <p:spTree>
      <p:nvGrpSpPr>
        <p:cNvPr id="1" name=""/>
        <p:cNvGrpSpPr/>
        <p:nvPr/>
      </p:nvGrpSpPr>
      <p:grpSpPr>
        <a:xfrm>
          <a:off x="0" y="0"/>
          <a:ext cx="0" cy="0"/>
          <a:chOff x="0" y="0"/>
          <a:chExt cx="0" cy="0"/>
        </a:xfrm>
      </p:grpSpPr>
      <p:sp>
        <p:nvSpPr>
          <p:cNvPr id="2" name="P_6_BD#fbfb97d21?pid=e43a6d859&amp;color=0,55,96&amp;mp=1&amp;vtp=1&amp;bt=1&amp;bbb=1&amp;hb=1"/>
          <p:cNvSpPr/>
          <p:nvPr/>
        </p:nvSpPr>
        <p:spPr>
          <a:xfrm>
            <a:off x="502920" y="1512000"/>
            <a:ext cx="10570464" cy="16505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This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insight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grew</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from</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determined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attitude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six-year-old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boy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who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had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courage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and</a:t>
            </a:r>
            <a:r>
              <a:rPr lang="en-US" altLang="zh-CN" sz="1800" b="1" i="0">
                <a:solidFill>
                  <a:srgbClr val="003760"/>
                </a:solidFill>
                <a:latin typeface="SimSun" pitchFamily="34" charset="0"/>
                <a:ea typeface="SimSun" pitchFamily="34" charset="-122"/>
                <a:cs typeface="SimSun" pitchFamily="34" charset="-120"/>
              </a:rPr>
              <a:t> </a:t>
            </a:r>
          </a:p>
          <a:p>
            <a:pPr>
              <a:lnSpc>
                <a:spcPts val="3300"/>
              </a:lnSpc>
            </a:pPr>
            <a:r>
              <a:rPr lang="en-US" altLang="zh-CN" sz="1800" b="1" i="0">
                <a:solidFill>
                  <a:srgbClr val="003760"/>
                </a:solidFill>
                <a:latin typeface="Times New Roman" pitchFamily="34" charset="0"/>
                <a:ea typeface="微软雅黑" pitchFamily="34" charset="-122"/>
                <a:cs typeface="Times New Roman" pitchFamily="34" charset="-120"/>
              </a:rPr>
              <a:t>perseverance</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make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his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dream</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reality</a:t>
            </a:r>
            <a:r>
              <a:rPr lang="en-US" altLang="zh-CN" sz="1800" b="1" i="0" dirty="0">
                <a:solidFill>
                  <a:srgbClr val="003760"/>
                </a:solidFill>
                <a:latin typeface="Times New Roman" pitchFamily="34" charset="0"/>
                <a:ea typeface="微软雅黑" pitchFamily="34" charset="-122"/>
                <a:cs typeface="Times New Roman" pitchFamily="34" charset="-120"/>
              </a:rPr>
              <a:t>.这份领悟始于一个六岁男孩的坚决态度</a:t>
            </a:r>
            <a:r>
              <a:rPr lang="en-US" altLang="zh-CN" sz="1800" b="1" i="0">
                <a:solidFill>
                  <a:srgbClr val="003760"/>
                </a:solidFill>
                <a:latin typeface="Times New Roman" pitchFamily="34" charset="0"/>
                <a:ea typeface="微软雅黑" pitchFamily="34" charset="-122"/>
                <a:cs typeface="Times New Roman" pitchFamily="34" charset="-120"/>
              </a:rPr>
              <a:t>，这个男孩拥有实现</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梦想的勇气和毅力。</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教材P20</a:t>
            </a:r>
            <a:endParaRPr lang="en-US" altLang="zh-CN" dirty="0"/>
          </a:p>
        </p:txBody>
      </p:sp>
      <p:pic>
        <p:nvPicPr>
          <p:cNvPr id="3" name="P_6_BD#fbfb97d21?pid=e43a6d859&amp;color=0,55,96&amp;mp=1&amp;tib=255,255,255&amp;iip=19&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74694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7dfe8f94a?pid=e1dcb329a&amp;color=0,55,96&amp;vtp=1&amp;bbb=1"/>
          <p:cNvSpPr/>
          <p:nvPr/>
        </p:nvSpPr>
        <p:spPr>
          <a:xfrm>
            <a:off x="502920" y="3198117"/>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7</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insight</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n</a:t>
            </a:r>
            <a:r>
              <a:rPr lang="en-US" altLang="zh-CN" sz="2200" b="1" i="0" dirty="0">
                <a:solidFill>
                  <a:srgbClr val="003760"/>
                </a:solidFill>
                <a:latin typeface="Times New Roman" pitchFamily="34" charset="0"/>
                <a:ea typeface="微软雅黑" pitchFamily="34" charset="-122"/>
                <a:cs typeface="Times New Roman" pitchFamily="34" charset="-120"/>
              </a:rPr>
              <a:t>.［U］洞察力</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［C,</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U］洞悉；了解</a:t>
            </a:r>
            <a:endParaRPr lang="en-US" altLang="zh-CN" sz="2200" dirty="0"/>
          </a:p>
        </p:txBody>
      </p:sp>
      <p:sp>
        <p:nvSpPr>
          <p:cNvPr id="6" name="P_6#113521980?pid=7dfe8f94a&amp;color=0,55,96&amp;vtp=1&amp;bbb=1&amp;hb=1"/>
          <p:cNvSpPr/>
          <p:nvPr/>
        </p:nvSpPr>
        <p:spPr>
          <a:xfrm>
            <a:off x="502920" y="3694481"/>
            <a:ext cx="10570464" cy="16084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释义·理解</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i</a:t>
            </a:r>
            <a:r>
              <a:rPr lang="en-US" altLang="zh-CN" sz="1800" b="1" i="0">
                <a:solidFill>
                  <a:srgbClr val="003760"/>
                </a:solidFill>
                <a:latin typeface="Times New Roman" pitchFamily="34" charset="0"/>
                <a:ea typeface="微软雅黑" pitchFamily="34" charset="-122"/>
                <a:cs typeface="Times New Roman" pitchFamily="34" charset="-120"/>
              </a:rPr>
              <a:t>nsight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ability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truth;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writer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insight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他是</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个有深刻洞察力的作家</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name="Slide 36">
    <p:spTree>
      <p:nvGrpSpPr>
        <p:cNvPr id="1" name=""/>
        <p:cNvGrpSpPr/>
        <p:nvPr/>
      </p:nvGrpSpPr>
      <p:grpSpPr>
        <a:xfrm>
          <a:off x="0" y="0"/>
          <a:ext cx="0" cy="0"/>
          <a:chOff x="0" y="0"/>
          <a:chExt cx="0" cy="0"/>
        </a:xfrm>
      </p:grpSpPr>
      <p:pic>
        <p:nvPicPr>
          <p:cNvPr id="2" name="P_6_BD#113521980?pid=7dfe8f94a&amp;color=0,55,96&amp;mp=1&amp;tib=255,255,255&amp;iip=20&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7600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P_6_BD#113521980?pid=7dfe8f94a&amp;color=0,55,96&amp;mp=1&amp;vtp=1&amp;bt=1&amp;bbb=1"/>
              <p:cNvSpPr/>
              <p:nvPr/>
            </p:nvSpPr>
            <p:spPr>
              <a:xfrm>
                <a:off x="502920" y="1512000"/>
                <a:ext cx="10570464" cy="2514600"/>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SimSun" panose="02010600030101010101" pitchFamily="2" charset="-122"/>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的了解</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research</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provides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new</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insights</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way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process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language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该研究对我们处理语言的方式提出</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了新的见解</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Studying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history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can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give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us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insight</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why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our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culture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does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certain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things,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how</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past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shaped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what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know</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now.</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研究历史可以让我们认识到为什么我们的文化会做某些事情</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以及过去</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是如何将我们的文化塑造成我们如今所知道的这样</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天津</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P_6_BD#113521980?pid=7dfe8f94a&amp;color=0,55,96&amp;mp=1&amp;vtp=1&amp;bt=1&amp;bbb=1"/>
              <p:cNvSpPr>
                <a:spLocks noRot="1" noChangeAspect="1" noMove="1" noResize="1" noEditPoints="1" noAdjustHandles="1" noChangeArrowheads="1" noChangeShapeType="1" noTextEdit="1"/>
              </p:cNvSpPr>
              <p:nvPr/>
            </p:nvSpPr>
            <p:spPr>
              <a:xfrm>
                <a:off x="502920" y="1512000"/>
                <a:ext cx="10570464" cy="2514600"/>
              </a:xfrm>
              <a:prstGeom prst="rect">
                <a:avLst/>
              </a:prstGeom>
              <a:blipFill>
                <a:blip r:embed="rId4"/>
                <a:stretch>
                  <a:fillRect l="-1384" r="-1269" b="-4843"/>
                </a:stretch>
              </a:blipFill>
              <a:ln/>
            </p:spPr>
            <p:txBody>
              <a:bodyPr/>
              <a:lstStyle/>
              <a:p>
                <a:r>
                  <a:rPr lang="zh-CN" altLang="en-US">
                    <a:noFill/>
                  </a:rPr>
                  <a:t> </a:t>
                </a:r>
              </a:p>
            </p:txBody>
          </p:sp>
        </mc:Fallback>
      </mc:AlternateContent>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name="Slide 37">
    <p:spTree>
      <p:nvGrpSpPr>
        <p:cNvPr id="1" name=""/>
        <p:cNvGrpSpPr/>
        <p:nvPr/>
      </p:nvGrpSpPr>
      <p:grpSpPr>
        <a:xfrm>
          <a:off x="0" y="0"/>
          <a:ext cx="0" cy="0"/>
          <a:chOff x="0" y="0"/>
          <a:chExt cx="0" cy="0"/>
        </a:xfrm>
      </p:grpSpPr>
      <p:sp>
        <p:nvSpPr>
          <p:cNvPr id="2" name="C_5_BD#02447eeea?pid=e1dcb329a&amp;color=0,55,96&amp;vtp=1&amp;bt=1&amp;bbb=1"/>
          <p:cNvSpPr/>
          <p:nvPr/>
        </p:nvSpPr>
        <p:spPr>
          <a:xfrm>
            <a:off x="502920" y="1508760"/>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8</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reality</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n</a:t>
            </a:r>
            <a:r>
              <a:rPr lang="en-US" altLang="zh-CN" sz="2200" b="1" i="0" dirty="0">
                <a:solidFill>
                  <a:srgbClr val="003760"/>
                </a:solidFill>
                <a:latin typeface="Times New Roman" pitchFamily="34" charset="0"/>
                <a:ea typeface="微软雅黑" pitchFamily="34" charset="-122"/>
                <a:cs typeface="Times New Roman" pitchFamily="34" charset="-120"/>
              </a:rPr>
              <a:t>.现实，真实</a:t>
            </a:r>
            <a:endParaRPr lang="en-US" altLang="zh-CN" sz="2200" dirty="0"/>
          </a:p>
        </p:txBody>
      </p:sp>
      <p:sp>
        <p:nvSpPr>
          <p:cNvPr id="3" name="P_6#8506ea0dc?pid=02447eeea&amp;color=0,55,96&amp;vtp=1&amp;bbb=1"/>
          <p:cNvSpPr/>
          <p:nvPr/>
        </p:nvSpPr>
        <p:spPr>
          <a:xfrm>
            <a:off x="502920" y="1995536"/>
            <a:ext cx="10570464" cy="37039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词缀·联想</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ity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名词后缀</a:t>
            </a:r>
            <a:endParaRPr lang="en-US" altLang="zh-CN" sz="1800" dirty="0"/>
          </a:p>
          <a:p>
            <a:pPr>
              <a:lnSpc>
                <a:spcPts val="3300"/>
              </a:lnSpc>
            </a:pPr>
            <a:r>
              <a:rPr lang="en-US" altLang="zh-CN" b="0" i="1">
                <a:solidFill>
                  <a:srgbClr val="003760"/>
                </a:solidFill>
                <a:latin typeface="Times New Roman" pitchFamily="34" charset="0"/>
                <a:ea typeface="微软雅黑" pitchFamily="34" charset="-122"/>
                <a:cs typeface="Times New Roman" pitchFamily="34" charset="-120"/>
              </a:rPr>
              <a:t>a</a:t>
            </a:r>
            <a:r>
              <a:rPr lang="en-US" altLang="zh-CN" sz="1800" b="0" i="1">
                <a:solidFill>
                  <a:srgbClr val="003760"/>
                </a:solidFill>
                <a:latin typeface="Times New Roman" pitchFamily="34" charset="0"/>
                <a:ea typeface="微软雅黑" pitchFamily="34" charset="-122"/>
                <a:cs typeface="Times New Roman" pitchFamily="34" charset="-120"/>
              </a:rPr>
              <a:t>dj</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性质或状态</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purity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纯净</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actuality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真实</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regularity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规律性</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nationality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国籍</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⑤</a:t>
            </a:r>
            <a:r>
              <a:rPr lang="en-US" altLang="zh-CN" sz="1800" b="0" i="0" dirty="0">
                <a:solidFill>
                  <a:srgbClr val="003760"/>
                </a:solidFill>
                <a:latin typeface="Times New Roman" pitchFamily="34" charset="0"/>
                <a:ea typeface="微软雅黑" pitchFamily="34" charset="-122"/>
                <a:cs typeface="Times New Roman" pitchFamily="34" charset="-120"/>
              </a:rPr>
              <a:t>personality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性格</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fter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dream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reality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经过</a:t>
            </a:r>
            <a:r>
              <a:rPr lang="en-US" altLang="zh-CN" sz="1800" b="0" i="0" dirty="0">
                <a:solidFill>
                  <a:srgbClr val="003760"/>
                </a:solidFill>
                <a:latin typeface="Times New Roman" pitchFamily="34" charset="0"/>
                <a:ea typeface="微软雅黑" pitchFamily="34" charset="-122"/>
                <a:cs typeface="Times New Roman" pitchFamily="34" charset="-120"/>
              </a:rPr>
              <a:t>10</a:t>
            </a:r>
            <a:r>
              <a:rPr lang="en-US" altLang="zh-CN" sz="1800" b="0" i="0" dirty="0">
                <a:solidFill>
                  <a:srgbClr val="003760"/>
                </a:solidFill>
                <a:latin typeface="Times New Roman" pitchFamily="34" charset="0"/>
                <a:ea typeface="楷体" pitchFamily="34" charset="-122"/>
                <a:cs typeface="Times New Roman" pitchFamily="34" charset="-120"/>
              </a:rPr>
              <a:t>年的努力</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她的梦想变成了现实</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name="Slide 38">
    <p:spTree>
      <p:nvGrpSpPr>
        <p:cNvPr id="1" name=""/>
        <p:cNvGrpSpPr/>
        <p:nvPr/>
      </p:nvGrpSpPr>
      <p:grpSpPr>
        <a:xfrm>
          <a:off x="0" y="0"/>
          <a:ext cx="0" cy="0"/>
          <a:chOff x="0" y="0"/>
          <a:chExt cx="0" cy="0"/>
        </a:xfrm>
      </p:grpSpPr>
      <p:pic>
        <p:nvPicPr>
          <p:cNvPr id="2" name="P_6_BD#8506ea0dc?pid=02447eeea&amp;color=0,55,96&amp;mp=1&amp;tib=255,255,255&amp;iip=2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7600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_BD#8506ea0dc?pid=02447eeea&amp;color=0,55,96&amp;mp=1&amp;vtp=1&amp;bt=1&amp;bb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virtual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reality虚拟现实</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reality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面对现实</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escape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reality逃避现实</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reality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实际上</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turn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reality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（把</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）变成现实</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reality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实现</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meeting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difficulties,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face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reality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solve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difficulties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instead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escaping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reality</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当一个人遇到困难的时候</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应该面对现实</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努力解决困难</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而不是逃避现实</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Outwardly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seemed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very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confident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reality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felt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extremely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nervous.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表面上她似乎很自信</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而</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实际上她紧张得要命</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name="Slide 39">
    <p:spTree>
      <p:nvGrpSpPr>
        <p:cNvPr id="1" name=""/>
        <p:cNvGrpSpPr/>
        <p:nvPr/>
      </p:nvGrpSpPr>
      <p:grpSpPr>
        <a:xfrm>
          <a:off x="0" y="0"/>
          <a:ext cx="0" cy="0"/>
          <a:chOff x="0" y="0"/>
          <a:chExt cx="0" cy="0"/>
        </a:xfrm>
      </p:grpSpPr>
      <p:sp>
        <p:nvSpPr>
          <p:cNvPr id="2" name="P_6_BD#8506ea0dc?pid=02447eeea&amp;color=0,55,96&amp;mp=1&amp;vtp=1&amp;bt=1&amp;bbb=1&amp;h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Creativity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wonderful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turn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dreams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reality</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创造力是一个让我们把梦想变成现</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实的极好的工具</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①realise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一般不用进行时</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）意识到；实现</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realise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（that）/who/what/how</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意识到</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SimSun" panose="02010600030101010101" pitchFamily="2" charset="-122"/>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realise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dream=make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dream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reality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实现某人的梦想</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②realistic</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.现实的；实际的；实事求是的；逼真的</a:t>
            </a:r>
            <a:endParaRPr lang="en-US" altLang="zh-CN" dirty="0"/>
          </a:p>
        </p:txBody>
      </p:sp>
      <p:pic>
        <p:nvPicPr>
          <p:cNvPr id="3" name="P_6_BD#8506ea0dc?pid=02447eeea&amp;color=0,55,96&amp;mp=1&amp;tib=255,255,255&amp;iip=2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8098" y="239896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name="Slide 41">
    <p:spTree>
      <p:nvGrpSpPr>
        <p:cNvPr id="1" name=""/>
        <p:cNvGrpSpPr/>
        <p:nvPr/>
      </p:nvGrpSpPr>
      <p:grpSpPr>
        <a:xfrm>
          <a:off x="0" y="0"/>
          <a:ext cx="0" cy="0"/>
          <a:chOff x="0" y="0"/>
          <a:chExt cx="0" cy="0"/>
        </a:xfrm>
      </p:grpSpPr>
      <p:sp>
        <p:nvSpPr>
          <p:cNvPr id="2" name="C_4_BD#8e6d5c5a9?pid=853e25130&amp;color=0,55,96&amp;vtp=1&amp;bt=1"/>
          <p:cNvSpPr/>
          <p:nvPr/>
        </p:nvSpPr>
        <p:spPr>
          <a:xfrm>
            <a:off x="502920" y="1508760"/>
            <a:ext cx="10570464" cy="849376"/>
          </a:xfrm>
          <a:prstGeom prst="rect">
            <a:avLst/>
          </a:prstGeom>
          <a:noFill/>
          <a:ln/>
        </p:spPr>
        <p:txBody>
          <a:bodyPr wrap="square" lIns="0" tIns="0" rIns="0" bIns="0" rtlCol="0" anchor="t"/>
          <a:lstStyle/>
          <a:p>
            <a:pPr algn="l">
              <a:lnSpc>
                <a:spcPct val="150000"/>
              </a:lnSpc>
            </a:pPr>
            <a:r>
              <a:rPr lang="en-US" altLang="zh-CN" sz="2200" b="1" i="0" dirty="0">
                <a:solidFill>
                  <a:srgbClr val="003760"/>
                </a:solidFill>
                <a:latin typeface="Times New Roman" pitchFamily="34" charset="0"/>
                <a:ea typeface="微软雅黑" pitchFamily="34" charset="-122"/>
                <a:cs typeface="Times New Roman" pitchFamily="34" charset="-120"/>
              </a:rPr>
              <a:t>1</a:t>
            </a:r>
            <a:endParaRPr lang="en-US" altLang="zh-CN" sz="2200" dirty="0"/>
          </a:p>
        </p:txBody>
      </p:sp>
      <p:pic>
        <p:nvPicPr>
          <p:cNvPr id="3" name="P_5_BD#88f6eb693?pid=8e6d5c5a9&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511296" y="2095500"/>
            <a:ext cx="4553712" cy="15636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88f6eb693?pid=8e6d5c5a9&amp;color=0,55,96&amp;vtp=1&amp;bbb=1"/>
          <p:cNvSpPr/>
          <p:nvPr/>
        </p:nvSpPr>
        <p:spPr>
          <a:xfrm>
            <a:off x="502920" y="3797300"/>
            <a:ext cx="10570464" cy="812356"/>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句意</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几个月后</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瑞安筹集到了</a:t>
            </a:r>
            <a:r>
              <a:rPr lang="en-US" altLang="zh-CN" sz="1800" b="0" i="0" dirty="0">
                <a:solidFill>
                  <a:srgbClr val="003760"/>
                </a:solidFill>
                <a:latin typeface="Times New Roman" pitchFamily="34" charset="0"/>
                <a:ea typeface="微软雅黑" pitchFamily="34" charset="-122"/>
                <a:cs typeface="Times New Roman" pitchFamily="34" charset="-120"/>
              </a:rPr>
              <a:t>2,000</a:t>
            </a:r>
            <a:r>
              <a:rPr lang="en-US" altLang="zh-CN" sz="1800" b="0" i="0" dirty="0">
                <a:solidFill>
                  <a:srgbClr val="003760"/>
                </a:solidFill>
                <a:latin typeface="Times New Roman" pitchFamily="34" charset="0"/>
                <a:ea typeface="楷体" pitchFamily="34" charset="-122"/>
                <a:cs typeface="Times New Roman" pitchFamily="34" charset="-120"/>
              </a:rPr>
              <a:t>美元</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他用这笔钱在乌干达的一所小学附近修建了一口水井</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教材P19</a:t>
            </a:r>
            <a:endParaRPr lang="en-US" altLang="zh-CN" sz="1800" dirty="0"/>
          </a:p>
        </p:txBody>
      </p:sp>
      <p:pic>
        <p:nvPicPr>
          <p:cNvPr id="5" name="P_5_BD#88f6eb693?pid=8e6d5c5a9&amp;color=0,55,96&amp;tib=255,255,255&amp;iip=23&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691529" y="420928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name="Slide 42">
    <p:spTree>
      <p:nvGrpSpPr>
        <p:cNvPr id="1" name=""/>
        <p:cNvGrpSpPr/>
        <p:nvPr/>
      </p:nvGrpSpPr>
      <p:grpSpPr>
        <a:xfrm>
          <a:off x="0" y="0"/>
          <a:ext cx="0" cy="0"/>
          <a:chOff x="0" y="0"/>
          <a:chExt cx="0" cy="0"/>
        </a:xfrm>
      </p:grpSpPr>
      <p:pic>
        <p:nvPicPr>
          <p:cNvPr id="2" name="P_5#88f6eb693?pid=8e6d5c5a9&amp;color=0,55,96&amp;mp=1&amp;tib=255,255,255&amp;iip=2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40" y="1576008"/>
            <a:ext cx="877824"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5#88f6eb693?pid=8e6d5c5a9&amp;color=0,55,96&amp;mp=1&amp;vtp=1&amp;bt=1&amp;bbb=1"/>
          <p:cNvSpPr/>
          <p:nvPr/>
        </p:nvSpPr>
        <p:spPr>
          <a:xfrm>
            <a:off x="502920" y="1512000"/>
            <a:ext cx="10570464" cy="45421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介词+关系代词</a:t>
            </a:r>
            <a:r>
              <a:rPr lang="en-US" altLang="zh-CN" sz="1800" b="1" i="0">
                <a:solidFill>
                  <a:srgbClr val="003760"/>
                </a:solidFill>
                <a:latin typeface="Times New Roman" pitchFamily="34" charset="0"/>
                <a:ea typeface="微软雅黑" pitchFamily="34" charset="-122"/>
                <a:cs typeface="Times New Roman" pitchFamily="34" charset="-120"/>
              </a:rPr>
              <a:t>”引导定语从句</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①引导定语从句的关系代词不仅可以作动词的宾语，还可以作介词的宾语，若将介词提至关系代词之前，</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便形成了“介词+关系代词”结构，该结构可引导限制性或非限制性定语从句，此结构中的关系代词可为</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which（指物）或whom（指人）。</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campus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scheduled,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during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which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admire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beautiful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scenery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get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know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history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school.</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游览校园</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这件事</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已经安排好了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在此期间你可以欣赏美景</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并了解我校的历史</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official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applied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permit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very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kind.</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我们向其申请许可证的那位官员非常友好</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②关系副词when,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why可以用适当的“介词+which”来替代。介词的位置非常灵活，有时放在关系代</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词之前，有时放在从句中的动词之后。如：when=in/on/at</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which,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where=in/on/at</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which,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why=for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which。</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never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forget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day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which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joined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army.</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我永远不能忘记我参军的那一天</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name="Slide 43">
    <p:spTree>
      <p:nvGrpSpPr>
        <p:cNvPr id="1" name=""/>
        <p:cNvGrpSpPr/>
        <p:nvPr/>
      </p:nvGrpSpPr>
      <p:grpSpPr>
        <a:xfrm>
          <a:off x="0" y="0"/>
          <a:ext cx="0" cy="0"/>
          <a:chOff x="0" y="0"/>
          <a:chExt cx="0" cy="0"/>
        </a:xfrm>
      </p:grpSpPr>
      <p:sp>
        <p:nvSpPr>
          <p:cNvPr id="2" name="P_5#88f6eb693?pid=8e6d5c5a9&amp;color=0,55,96&amp;vtp=1&amp;bt=1&amp;bbb=1&amp;hb=1"/>
          <p:cNvSpPr/>
          <p:nvPr/>
        </p:nvSpPr>
        <p:spPr>
          <a:xfrm>
            <a:off x="502920" y="1512000"/>
            <a:ext cx="10570464" cy="16084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特别注意</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Times New Roman" pitchFamily="34" charset="0"/>
                <a:ea typeface="微软雅黑" pitchFamily="34" charset="-122"/>
                <a:cs typeface="Times New Roman" pitchFamily="34" charset="-120"/>
              </a:rPr>
              <a:t>ome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across,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listen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depend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attention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care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with等固定短语中的介词一般不放在关系代词前。</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This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girl</a:t>
            </a:r>
            <a:r>
              <a:rPr lang="en-US" altLang="zh-CN" b="0" i="0"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whom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will</a:t>
            </a:r>
            <a:r>
              <a:rPr lang="en-US" altLang="zh-CN" b="0" i="0"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take</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care</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这就是他将照顾的女孩</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pic>
        <p:nvPicPr>
          <p:cNvPr id="2" name="P_2_BD#f0af100f1?pid=d423a5b0e&amp;color=0,55,96&amp;mp=1&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52777" y="1508760"/>
            <a:ext cx="8606542" cy="470974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44">
    <p:spTree>
      <p:nvGrpSpPr>
        <p:cNvPr id="1" name=""/>
        <p:cNvGrpSpPr/>
        <p:nvPr/>
      </p:nvGrpSpPr>
      <p:grpSpPr>
        <a:xfrm>
          <a:off x="0" y="0"/>
          <a:ext cx="0" cy="0"/>
          <a:chOff x="0" y="0"/>
          <a:chExt cx="0" cy="0"/>
        </a:xfrm>
      </p:grpSpPr>
      <p:sp>
        <p:nvSpPr>
          <p:cNvPr id="2" name="C_4_BD#9c6552810?pid=853e25130&amp;color=0,55,96&amp;vtp=1&amp;bt=1"/>
          <p:cNvSpPr/>
          <p:nvPr/>
        </p:nvSpPr>
        <p:spPr>
          <a:xfrm>
            <a:off x="502920" y="1508760"/>
            <a:ext cx="10570464" cy="849376"/>
          </a:xfrm>
          <a:prstGeom prst="rect">
            <a:avLst/>
          </a:prstGeom>
          <a:noFill/>
          <a:ln/>
        </p:spPr>
        <p:txBody>
          <a:bodyPr wrap="square" lIns="0" tIns="0" rIns="0" bIns="0" rtlCol="0" anchor="t"/>
          <a:lstStyle/>
          <a:p>
            <a:pPr algn="l">
              <a:lnSpc>
                <a:spcPct val="150000"/>
              </a:lnSpc>
            </a:pPr>
            <a:r>
              <a:rPr lang="en-US" altLang="zh-CN" sz="2200" b="1" i="0" dirty="0">
                <a:solidFill>
                  <a:srgbClr val="003760"/>
                </a:solidFill>
                <a:latin typeface="Times New Roman" pitchFamily="34" charset="0"/>
                <a:ea typeface="微软雅黑" pitchFamily="34" charset="-122"/>
                <a:cs typeface="Times New Roman" pitchFamily="34" charset="-120"/>
              </a:rPr>
              <a:t>2</a:t>
            </a:r>
            <a:endParaRPr lang="en-US" altLang="zh-CN" sz="2200" dirty="0"/>
          </a:p>
        </p:txBody>
      </p:sp>
      <p:pic>
        <p:nvPicPr>
          <p:cNvPr id="3" name="P_5_BD#349ed9948?pid=9c6552810&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83864" y="2095500"/>
            <a:ext cx="4608576" cy="15179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349ed9948?pid=9c6552810&amp;color=0,55,96&amp;vtp=1&amp;bbb=1"/>
          <p:cNvSpPr/>
          <p:nvPr/>
        </p:nvSpPr>
        <p:spPr>
          <a:xfrm>
            <a:off x="502920" y="3746500"/>
            <a:ext cx="10570464" cy="812356"/>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句意</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这份领悟始于一个六岁男孩的坚决态度</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这个男孩拥有实现梦想的勇气和毅力</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教材P20</a:t>
            </a:r>
            <a:endParaRPr lang="en-US" altLang="zh-CN" sz="1800" dirty="0"/>
          </a:p>
        </p:txBody>
      </p:sp>
      <p:pic>
        <p:nvPicPr>
          <p:cNvPr id="5" name="P_5_BD#349ed9948?pid=9c6552810&amp;color=0,55,96&amp;tib=255,255,255&amp;iip=2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691529" y="415848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name="Slide 45">
    <p:spTree>
      <p:nvGrpSpPr>
        <p:cNvPr id="1" name=""/>
        <p:cNvGrpSpPr/>
        <p:nvPr/>
      </p:nvGrpSpPr>
      <p:grpSpPr>
        <a:xfrm>
          <a:off x="0" y="0"/>
          <a:ext cx="0" cy="0"/>
          <a:chOff x="0" y="0"/>
          <a:chExt cx="0" cy="0"/>
        </a:xfrm>
      </p:grpSpPr>
      <p:pic>
        <p:nvPicPr>
          <p:cNvPr id="2" name="P_5#349ed9948?pid=9c6552810&amp;color=0,55,96&amp;mp=1&amp;tib=255,255,255&amp;iip=26&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40" y="1576008"/>
            <a:ext cx="877824"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P_5#349ed9948?pid=9c6552810&amp;color=0,55,96&amp;mp=1&amp;vtp=1&amp;bt=1&amp;bb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不定式</a:t>
                </a:r>
                <a:r>
                  <a:rPr lang="en-US" altLang="zh-CN" sz="1800" b="1" i="0" dirty="0">
                    <a:solidFill>
                      <a:srgbClr val="003760"/>
                    </a:solidFill>
                    <a:latin typeface="Times New Roman" pitchFamily="34" charset="0"/>
                    <a:ea typeface="微软雅黑" pitchFamily="34" charset="-122"/>
                    <a:cs typeface="Times New Roman" pitchFamily="34" charset="-120"/>
                  </a:rPr>
                  <a:t>（短语）</a:t>
                </a:r>
                <a:r>
                  <a:rPr lang="en-US" altLang="zh-CN" sz="1800" b="1" i="0">
                    <a:solidFill>
                      <a:srgbClr val="003760"/>
                    </a:solidFill>
                    <a:latin typeface="Times New Roman" pitchFamily="34" charset="0"/>
                    <a:ea typeface="微软雅黑" pitchFamily="34" charset="-122"/>
                    <a:cs typeface="Times New Roman" pitchFamily="34" charset="-120"/>
                  </a:rPr>
                  <a:t>作后置定语</a:t>
                </a:r>
                <a:r>
                  <a:rPr lang="en-US" altLang="zh-CN" sz="1800" b="1" i="0">
                    <a:solidFill>
                      <a:srgbClr val="003760"/>
                    </a:solidFill>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英语中常用不定式（短语）作后置定语的情况：</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抽象名词time，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way，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reason，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chance，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ability，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courage，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opportunity，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wish等后常接不定式</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短语）作后置定语。</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this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point,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not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clear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why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dogs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seem</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equipped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ability</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recognize</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different</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facial</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expressions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humans</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目前尚不清楚为什么狗似乎具备了识别人类不同面部表情的能力</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&lt;m&gt;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浙江</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&lt;/m&gt;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被修饰词为序数词、形容词最高级等或被修饰词被序数词、形容词最高级等修饰时。</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always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first</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come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last</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leave</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他总是第一个来</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最后一个走</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③</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不定代词something，</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anything,</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nothing，</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little等后常用不定式（短语）作后置定语。</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nothing</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worry</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about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没什么可担心的</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mc:Choice>
        <mc:Fallback xmlns="">
          <p:sp>
            <p:nvSpPr>
              <p:cNvPr id="3" name="P_5#349ed9948?pid=9c6552810&amp;color=0,55,96&amp;mp=1&amp;vtp=1&amp;bt=1&amp;bbb=1"/>
              <p:cNvSpPr>
                <a:spLocks noRot="1" noChangeAspect="1" noMove="1" noResize="1" noEditPoints="1" noAdjustHandles="1" noChangeArrowheads="1" noChangeShapeType="1" noTextEdit="1"/>
              </p:cNvSpPr>
              <p:nvPr/>
            </p:nvSpPr>
            <p:spPr>
              <a:xfrm>
                <a:off x="502920" y="1512000"/>
                <a:ext cx="10570464" cy="4123055"/>
              </a:xfrm>
              <a:prstGeom prst="rect">
                <a:avLst/>
              </a:prstGeom>
              <a:blipFill>
                <a:blip r:embed="rId4"/>
                <a:stretch>
                  <a:fillRect l="-1384" b="-3550"/>
                </a:stretch>
              </a:blipFill>
              <a:ln/>
            </p:spPr>
            <p:txBody>
              <a:bodyPr/>
              <a:lstStyle/>
              <a:p>
                <a:r>
                  <a:rPr lang="zh-CN" altLang="en-US">
                    <a:noFill/>
                  </a:rPr>
                  <a:t> </a:t>
                </a:r>
              </a:p>
            </p:txBody>
          </p:sp>
        </mc:Fallback>
      </mc:AlternateContent>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name="Slide 46">
    <p:spTree>
      <p:nvGrpSpPr>
        <p:cNvPr id="1" name=""/>
        <p:cNvGrpSpPr/>
        <p:nvPr/>
      </p:nvGrpSpPr>
      <p:grpSpPr>
        <a:xfrm>
          <a:off x="0" y="0"/>
          <a:ext cx="0" cy="0"/>
          <a:chOff x="0" y="0"/>
          <a:chExt cx="0" cy="0"/>
        </a:xfrm>
      </p:grpSpPr>
      <p:sp>
        <p:nvSpPr>
          <p:cNvPr id="2" name="P_5_BD#349ed9948?pid=9c6552810&amp;color=0,55,96&amp;mp=1&amp;vtp=1&amp;bt=1&amp;bbb=1"/>
          <p:cNvSpPr/>
          <p:nvPr/>
        </p:nvSpPr>
        <p:spPr>
          <a:xfrm>
            <a:off x="502920" y="1508760"/>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④被修饰词前有the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next等修饰时。</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Y</a:t>
            </a:r>
            <a:r>
              <a:rPr lang="en-US" altLang="zh-CN" sz="1800" b="0" i="0">
                <a:solidFill>
                  <a:srgbClr val="003760"/>
                </a:solidFill>
                <a:latin typeface="Times New Roman" pitchFamily="34" charset="0"/>
                <a:ea typeface="微软雅黑" pitchFamily="34" charset="-122"/>
                <a:cs typeface="Times New Roman" pitchFamily="34" charset="-120"/>
              </a:rPr>
              <a:t>ou</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only</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person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do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job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你是做这项工作的唯一人选</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⑤</a:t>
            </a:r>
            <a:r>
              <a:rPr lang="en-US" altLang="zh-CN" sz="1800" b="0" i="0" dirty="0">
                <a:solidFill>
                  <a:srgbClr val="003760"/>
                </a:solidFill>
                <a:latin typeface="Times New Roman" pitchFamily="34" charset="0"/>
                <a:ea typeface="微软雅黑" pitchFamily="34" charset="-122"/>
                <a:cs typeface="Times New Roman" pitchFamily="34" charset="-120"/>
              </a:rPr>
              <a:t>表示将要发生的动作时（</a:t>
            </a:r>
            <a:r>
              <a:rPr lang="en-US" altLang="zh-CN" sz="1800" b="0" i="0" dirty="0">
                <a:solidFill>
                  <a:srgbClr val="003760"/>
                </a:solidFill>
                <a:latin typeface="Times New Roman" pitchFamily="34" charset="0"/>
                <a:ea typeface="楷体" pitchFamily="34" charset="-122"/>
                <a:cs typeface="Times New Roman" pitchFamily="34" charset="-120"/>
              </a:rPr>
              <a:t>既有主动形式</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也有被动形式</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meeting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held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tomorrow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importance.</a:t>
            </a:r>
            <a:r>
              <a:rPr lang="en-US" altLang="zh-CN" sz="1800" b="0" i="0">
                <a:solidFill>
                  <a:srgbClr val="003760"/>
                </a:solidFill>
                <a:latin typeface="Times New Roman" pitchFamily="34" charset="0"/>
                <a:ea typeface="楷体" pitchFamily="34" charset="-122"/>
                <a:cs typeface="Times New Roman" pitchFamily="34" charset="-120"/>
              </a:rPr>
              <a:t>明天要召开的会议非常重要</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⑥there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be句型中，作主语的名词后可接不定式（短语）作后置定语。</a:t>
            </a:r>
            <a:endParaRPr lang="en-US" altLang="zh-CN" sz="1800" dirty="0"/>
          </a:p>
        </p:txBody>
      </p:sp>
      <p:pic>
        <p:nvPicPr>
          <p:cNvPr id="4" name="P_5_BD#349ed9948?pid=9c6552810&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800600" y="3657600"/>
            <a:ext cx="1984248" cy="14904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P_5_BD#349ed9948?pid=9c6552810&amp;color=0,55,96&amp;vtp=1&amp;bbb=1"/>
          <p:cNvSpPr/>
          <p:nvPr/>
        </p:nvSpPr>
        <p:spPr>
          <a:xfrm>
            <a:off x="502920" y="5283200"/>
            <a:ext cx="10413319" cy="7732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safari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err="1">
                <a:solidFill>
                  <a:srgbClr val="003760"/>
                </a:solidFill>
                <a:latin typeface="Times New Roman" pitchFamily="34" charset="0"/>
                <a:ea typeface="微软雅黑" pitchFamily="34" charset="-122"/>
                <a:cs typeface="Times New Roman" pitchFamily="34" charset="-120"/>
              </a:rPr>
              <a:t>Africa.</a:t>
            </a:r>
            <a:r>
              <a:rPr lang="en-US" altLang="zh-CN" sz="1800" b="0" i="0" dirty="0" err="1">
                <a:solidFill>
                  <a:srgbClr val="003760"/>
                </a:solidFill>
                <a:latin typeface="Times New Roman" pitchFamily="34" charset="0"/>
                <a:ea typeface="楷体" pitchFamily="34" charset="-122"/>
                <a:cs typeface="Times New Roman" pitchFamily="34" charset="-120"/>
              </a:rPr>
              <a:t>非洲有很多地方可以游猎</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dirty="0"/>
          </a:p>
          <a:p>
            <a:pPr algn="l">
              <a:lnSpc>
                <a:spcPts val="3300"/>
              </a:lnSpc>
            </a:pPr>
            <a:r>
              <a:rPr lang="en-US" altLang="zh-CN" b="1" i="0" dirty="0">
                <a:solidFill>
                  <a:srgbClr val="003760"/>
                </a:solidFill>
                <a:latin typeface="Times New Roman" pitchFamily="34" charset="0"/>
                <a:ea typeface="微软雅黑" pitchFamily="34" charset="-122"/>
                <a:cs typeface="Times New Roman" pitchFamily="34" charset="-120"/>
              </a:rPr>
              <a:t>                                                                                                                                       对</a:t>
            </a:r>
            <a:r>
              <a:rPr lang="en-US" altLang="zh-CN" sz="1800" b="1" i="0" dirty="0">
                <a:solidFill>
                  <a:srgbClr val="003760"/>
                </a:solidFill>
                <a:latin typeface="Times New Roman" pitchFamily="34" charset="0"/>
                <a:ea typeface="微软雅黑" pitchFamily="34" charset="-122"/>
                <a:cs typeface="Times New Roman" pitchFamily="34" charset="-120"/>
              </a:rPr>
              <a:t>应练习见《巩固练》L12</a:t>
            </a:r>
            <a:endParaRPr lang="en-US" altLang="zh-CN" sz="18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C_2_BD#cdcaa12df.fixed?pid=d423a5b0e&amp;color=61,88,159&amp;vtp=1&amp;bbb=1"/>
          <p:cNvSpPr/>
          <p:nvPr/>
        </p:nvSpPr>
        <p:spPr>
          <a:xfrm>
            <a:off x="758952" y="2642616"/>
            <a:ext cx="3163824" cy="1371600"/>
          </a:xfrm>
          <a:prstGeom prst="rect">
            <a:avLst/>
          </a:prstGeom>
          <a:noFill/>
          <a:ln/>
        </p:spPr>
        <p:txBody>
          <a:bodyPr wrap="none" lIns="0" tIns="0" rIns="0" bIns="0" rtlCol="0" anchor="ctr"/>
          <a:lstStyle/>
          <a:p>
            <a:pPr algn="ctr">
              <a:lnSpc>
                <a:spcPts val="5000"/>
              </a:lnSpc>
            </a:pPr>
            <a:r>
              <a:rPr lang="en-US" altLang="zh-CN" sz="4000" b="1" i="0" dirty="0">
                <a:solidFill>
                  <a:srgbClr val="3D589F"/>
                </a:solidFill>
                <a:latin typeface="Times New Roman" pitchFamily="34" charset="0"/>
                <a:ea typeface="印品黑体" pitchFamily="34" charset="-122"/>
                <a:cs typeface="Times New Roman" pitchFamily="34" charset="-120"/>
              </a:rPr>
              <a:t>Period</a:t>
            </a:r>
            <a:r>
              <a:rPr lang="en-US" altLang="zh-CN" sz="4000" b="1" i="0" dirty="0">
                <a:solidFill>
                  <a:srgbClr val="3D589F"/>
                </a:solidFill>
                <a:latin typeface="SimSun" pitchFamily="34" charset="0"/>
                <a:ea typeface="SimSun" pitchFamily="34" charset="-122"/>
                <a:cs typeface="SimSun" pitchFamily="34" charset="-120"/>
              </a:rPr>
              <a:t> </a:t>
            </a:r>
            <a:r>
              <a:rPr lang="en-US" altLang="zh-CN" sz="4000" b="1" i="0" dirty="0">
                <a:solidFill>
                  <a:srgbClr val="3D589F"/>
                </a:solidFill>
                <a:latin typeface="Times New Roman" pitchFamily="34" charset="0"/>
                <a:ea typeface="印品黑体" pitchFamily="34" charset="-122"/>
                <a:cs typeface="Times New Roman" pitchFamily="34" charset="-120"/>
              </a:rPr>
              <a:t>Ⅰ</a:t>
            </a:r>
            <a:endParaRPr lang="en-US" altLang="zh-CN" sz="4000" dirty="0"/>
          </a:p>
        </p:txBody>
      </p:sp>
      <p:sp>
        <p:nvSpPr>
          <p:cNvPr id="3" name="C_2_BD#cdcaa12df.fixed?pid=d423a5b0e&amp;color=61,88,159&amp;vtp=1&amp;bbb=1&amp;hb=1"/>
          <p:cNvSpPr/>
          <p:nvPr/>
        </p:nvSpPr>
        <p:spPr>
          <a:xfrm>
            <a:off x="4608576" y="2542032"/>
            <a:ext cx="7470648" cy="1755648"/>
          </a:xfrm>
          <a:prstGeom prst="rect">
            <a:avLst/>
          </a:prstGeom>
          <a:noFill/>
          <a:ln/>
        </p:spPr>
        <p:txBody>
          <a:bodyPr wrap="none" lIns="0" tIns="0" rIns="0" bIns="0" rtlCol="0" anchor="ctr"/>
          <a:lstStyle/>
          <a:p>
            <a:pPr algn="l">
              <a:lnSpc>
                <a:spcPts val="6500"/>
              </a:lnSpc>
            </a:pPr>
            <a:r>
              <a:rPr lang="en-US" altLang="zh-CN" sz="5400" b="1" i="0" dirty="0">
                <a:solidFill>
                  <a:srgbClr val="3D589F"/>
                </a:solidFill>
                <a:latin typeface="Times New Roman" pitchFamily="34" charset="0"/>
                <a:ea typeface="印品黑体" pitchFamily="34" charset="-122"/>
                <a:cs typeface="Times New Roman" pitchFamily="34" charset="-120"/>
              </a:rPr>
              <a:t>Starting</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out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a:solidFill>
                  <a:srgbClr val="3D589F"/>
                </a:solidFill>
                <a:latin typeface="Times New Roman" pitchFamily="34" charset="0"/>
                <a:ea typeface="印品黑体" pitchFamily="34" charset="-122"/>
                <a:cs typeface="Times New Roman" pitchFamily="34" charset="-120"/>
              </a:rPr>
              <a:t>&amp;</a:t>
            </a:r>
            <a:r>
              <a:rPr lang="en-US" altLang="zh-CN" sz="5400" b="1" i="0">
                <a:solidFill>
                  <a:srgbClr val="3D589F"/>
                </a:solidFill>
                <a:latin typeface="SimSun" pitchFamily="34" charset="0"/>
                <a:ea typeface="SimSun" pitchFamily="34" charset="-122"/>
                <a:cs typeface="SimSun" pitchFamily="34" charset="-120"/>
              </a:rPr>
              <a:t> </a:t>
            </a:r>
          </a:p>
          <a:p>
            <a:pPr>
              <a:lnSpc>
                <a:spcPts val="6700"/>
              </a:lnSpc>
            </a:pPr>
            <a:r>
              <a:rPr lang="en-US" altLang="zh-CN" sz="5400" b="1" i="0">
                <a:solidFill>
                  <a:srgbClr val="3D589F"/>
                </a:solidFill>
                <a:latin typeface="Times New Roman" pitchFamily="34" charset="0"/>
                <a:ea typeface="印品黑体" pitchFamily="34" charset="-122"/>
                <a:cs typeface="Times New Roman" pitchFamily="34" charset="-120"/>
              </a:rPr>
              <a:t>Understanding</a:t>
            </a:r>
            <a:r>
              <a:rPr lang="en-US" altLang="zh-CN" sz="5400" b="1" i="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ideas</a:t>
            </a:r>
            <a:endParaRPr lang="en-US" altLang="zh-CN" sz="54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P_3#770ed6f7c?pid=cdcaa12df&amp;color=0,55,96&amp;vtp=1&amp;bt=1&amp;bbb=1&amp;hb=1"/>
          <p:cNvSpPr/>
          <p:nvPr/>
        </p:nvSpPr>
        <p:spPr>
          <a:xfrm>
            <a:off x="502920" y="1512000"/>
            <a:ext cx="10570464" cy="3288030"/>
          </a:xfrm>
          <a:prstGeom prst="rect">
            <a:avLst/>
          </a:prstGeom>
          <a:noFill/>
          <a:ln/>
        </p:spPr>
        <p:txBody>
          <a:bodyPr wrap="none" lIns="0" tIns="0" rIns="0" bIns="0" rtlCol="0" anchor="t"/>
          <a:lstStyle/>
          <a:p>
            <a:pPr algn="r">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对应练习见《巩固练》L12</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敲</a:t>
            </a:r>
            <a:r>
              <a:rPr lang="en-US" altLang="zh-CN" sz="1800" b="1" i="0">
                <a:solidFill>
                  <a:srgbClr val="003760"/>
                </a:solidFill>
                <a:latin typeface="Times New Roman" pitchFamily="34" charset="0"/>
                <a:ea typeface="微软雅黑" pitchFamily="34" charset="-122"/>
                <a:cs typeface="Times New Roman" pitchFamily="34" charset="-120"/>
              </a:rPr>
              <a:t>黑板</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1</a:t>
            </a:r>
            <a:r>
              <a:rPr lang="en-US" altLang="zh-CN" sz="1800" b="1" i="0" dirty="0">
                <a:solidFill>
                  <a:srgbClr val="003760"/>
                </a:solidFill>
                <a:latin typeface="Times New Roman" pitchFamily="34" charset="0"/>
                <a:ea typeface="微软雅黑" pitchFamily="34" charset="-122"/>
                <a:cs typeface="Times New Roman" pitchFamily="34" charset="-120"/>
              </a:rPr>
              <a:t>.课时任务：</a:t>
            </a:r>
            <a:r>
              <a:rPr lang="en-US" altLang="zh-CN" sz="1800" b="0" i="0" dirty="0">
                <a:solidFill>
                  <a:srgbClr val="003760"/>
                </a:solidFill>
                <a:latin typeface="Times New Roman" pitchFamily="34" charset="0"/>
                <a:ea typeface="微软雅黑" pitchFamily="34" charset="-122"/>
                <a:cs typeface="Times New Roman" pitchFamily="34" charset="-120"/>
              </a:rPr>
              <a:t>了解公益活动，阅读并积累名言</a:t>
            </a:r>
            <a:r>
              <a:rPr lang="en-US" altLang="zh-CN" sz="1800" b="0" i="0">
                <a:solidFill>
                  <a:srgbClr val="003760"/>
                </a:solidFill>
                <a:latin typeface="Times New Roman" pitchFamily="34" charset="0"/>
                <a:ea typeface="微软雅黑" pitchFamily="34" charset="-122"/>
                <a:cs typeface="Times New Roman" pitchFamily="34" charset="-120"/>
              </a:rPr>
              <a:t>，读懂文章所述加拿大男孩瑞安致力于解决非洲孩子喝水难</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这一问题的故事</a:t>
            </a:r>
            <a:r>
              <a:rPr lang="en-US" altLang="zh-CN" b="0" i="0" dirty="0">
                <a:solidFill>
                  <a:srgbClr val="003760"/>
                </a:solidFill>
                <a:latin typeface="Times New Roman" pitchFamily="34" charset="0"/>
                <a:ea typeface="微软雅黑" pitchFamily="34" charset="-122"/>
                <a:cs typeface="Times New Roman" pitchFamily="34" charset="-120"/>
              </a:rPr>
              <a:t>，厘清故事发展的时间顺序，关注非洲水资源短缺问题，</a:t>
            </a:r>
            <a:r>
              <a:rPr lang="en-US" altLang="zh-CN" b="0" i="0">
                <a:solidFill>
                  <a:srgbClr val="003760"/>
                </a:solidFill>
                <a:latin typeface="Times New Roman" pitchFamily="34" charset="0"/>
                <a:ea typeface="微软雅黑" pitchFamily="34" charset="-122"/>
                <a:cs typeface="Times New Roman" pitchFamily="34" charset="-120"/>
              </a:rPr>
              <a:t>树立为社会服务的意识。</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2.语篇导读：</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文章讲述了一位加拿大男孩从六岁开始便致力于为非洲贫困地区筹集资金挖水井,以此帮助解</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决非洲孩子喝水难这一问题。</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3.语言知识：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contribution,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relief,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effective,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earn,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donate,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foundation,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insight,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reality,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“介词+关系代词”引导</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定语从句，不定式（短语）作后置定语等。</a:t>
            </a:r>
            <a:endParaRPr lang="en-US" altLang="zh-CN"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pic>
        <p:nvPicPr>
          <p:cNvPr id="2" name="P_4_BD#52028a6f3?htil=1&amp;pid=bd5fba298&amp;color=0,55,96&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254343" y="1576008"/>
            <a:ext cx="1773936" cy="2679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52028a6f3?htil=1&amp;sp=1&amp;pid=bd5fba298&amp;color=0,55,96&amp;vtp=1&amp;bt=1&amp;bbb=1&amp;hb=1&amp;hs=1"/>
          <p:cNvSpPr/>
          <p:nvPr/>
        </p:nvSpPr>
        <p:spPr>
          <a:xfrm>
            <a:off x="502920" y="1512000"/>
            <a:ext cx="8668512" cy="1608455"/>
          </a:xfrm>
          <a:prstGeom prst="rect">
            <a:avLst/>
          </a:prstGeom>
          <a:noFill/>
          <a:ln/>
        </p:spPr>
        <p:txBody>
          <a:bodyPr wrap="none" lIns="0" tIns="0" rIns="0" bIns="0" rtlCol="0" anchor="t"/>
          <a:lstStyle/>
          <a:p>
            <a:pPr algn="ctr">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Lady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With</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Lamp</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Florence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Nightingale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（1820—1910）,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Lamp</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British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nurse,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statistician,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reformer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foundational</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philosopher</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modern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nursing.</a:t>
            </a:r>
            <a:endParaRPr lang="en-US" altLang="zh-CN" dirty="0"/>
          </a:p>
        </p:txBody>
      </p:sp>
      <p:sp>
        <p:nvSpPr>
          <p:cNvPr id="4" name="P_4_BD#52028a6f3?htil=1&amp;pid=bd5fba298&amp;color=0,55,96&amp;vtp=1&amp;bbb=1&amp;hb=1&amp;hs=1"/>
          <p:cNvSpPr/>
          <p:nvPr/>
        </p:nvSpPr>
        <p:spPr>
          <a:xfrm>
            <a:off x="502920" y="3168334"/>
            <a:ext cx="8668512"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wealthy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Florence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Nightingale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homeschooled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father</a:t>
            </a:r>
            <a:r>
              <a:rPr lang="en-US" altLang="zh-CN" sz="1800" b="0" i="0" dirty="0">
                <a:solidFill>
                  <a:srgbClr val="003760"/>
                </a:solidFill>
                <a:latin typeface="Times New Roman" pitchFamily="34" charset="0"/>
                <a:ea typeface="微软雅黑" pitchFamily="34" charset="-122"/>
                <a:cs typeface="Times New Roman" pitchFamily="34" charset="-120"/>
              </a:rPr>
              <a:t>.Nursing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respected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profession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Nightingale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her</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parents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wanted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become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nurse.She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thought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duty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take</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care</a:t>
            </a:r>
            <a:endParaRPr lang="en-US" altLang="zh-CN" dirty="0"/>
          </a:p>
        </p:txBody>
      </p:sp>
      <p:sp>
        <p:nvSpPr>
          <p:cNvPr id="5" name="P_4_BD#52028a6f3?htil=1&amp;pid=bd5fba298&amp;color=0,55,96&amp;vtp=1&amp;bbb=1&amp;hb=1&amp;hs=1">
            <a:extLst>
              <a:ext uri="{FF2B5EF4-FFF2-40B4-BE49-F238E27FC236}">
                <a16:creationId xmlns:a16="http://schemas.microsoft.com/office/drawing/2014/main" id="{09B6947F-0A6D-E3F6-F33A-43B6A3791AA0}"/>
              </a:ext>
            </a:extLst>
          </p:cNvPr>
          <p:cNvSpPr/>
          <p:nvPr/>
        </p:nvSpPr>
        <p:spPr>
          <a:xfrm>
            <a:off x="503995" y="4412934"/>
            <a:ext cx="10572016" cy="770255"/>
          </a:xfrm>
          <a:prstGeom prst="rect">
            <a:avLst/>
          </a:prstGeom>
          <a:noFill/>
          <a:ln/>
        </p:spPr>
        <p:txBody>
          <a:bodyPr wrap="none" lIns="0" tIns="0" rIns="0" bIns="0" rtlCol="0" anchor="t"/>
          <a:lstStyle/>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sick.Despite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reservations,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Nightingale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eventually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able</a:t>
            </a:r>
            <a:r>
              <a:rPr lang="en-US" altLang="zh-CN" sz="1800"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to</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get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training</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in</a:t>
            </a:r>
            <a:r>
              <a:rPr lang="en-US" altLang="zh-CN"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medical</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Germany.</a:t>
            </a:r>
            <a:endParaRPr lang="en-US" altLang="zh-CN"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P_4_BD#52028a6f3?pid=bd5fba298&amp;color=0,55,96&amp;mp=1&amp;vtp=1&amp;bt=1&amp;bbb=1&amp;hb=1"/>
          <p:cNvSpPr/>
          <p:nvPr/>
        </p:nvSpPr>
        <p:spPr>
          <a:xfrm>
            <a:off x="502920" y="1508760"/>
            <a:ext cx="10570464" cy="37039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Nightingale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established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standards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care.Nightingale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wandered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wards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support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patients,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Lamp</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improved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conditions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hospitals.She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dedicated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spreading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nursing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practices</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Nightingale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suffered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illness.However,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continued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devote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career</a:t>
            </a:r>
            <a:r>
              <a:rPr lang="en-US" altLang="zh-CN" sz="1800" b="0" i="0" dirty="0">
                <a:solidFill>
                  <a:srgbClr val="003760"/>
                </a:solidFill>
                <a:latin typeface="Times New Roman" pitchFamily="34" charset="0"/>
                <a:ea typeface="微软雅黑" pitchFamily="34" charset="-122"/>
                <a:cs typeface="Times New Roman" pitchFamily="34" charset="-120"/>
              </a:rPr>
              <a:t>.Nightingale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August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13th,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1910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90,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legacy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continues.</a:t>
            </a:r>
            <a:r>
              <a:rPr lang="en-US" altLang="zh-CN" sz="1800" b="0" i="0">
                <a:solidFill>
                  <a:srgbClr val="003760"/>
                </a:solidFill>
                <a:latin typeface="Times New Roman" pitchFamily="34" charset="0"/>
                <a:ea typeface="微软雅黑" pitchFamily="34" charset="-122"/>
                <a:cs typeface="Times New Roman" pitchFamily="34" charset="-120"/>
              </a:rPr>
              <a:t>Two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years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Committee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Cross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Florence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Nightingale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Medal</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excellent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nurses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Nurses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12th</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has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been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celebrated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birthday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since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1965.</a:t>
            </a:r>
            <a:endParaRPr lang="en-US" altLang="zh-CN" dirty="0"/>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2845</Words>
  <Application>Microsoft Office PowerPoint</Application>
  <PresentationFormat>宽屏</PresentationFormat>
  <Paragraphs>402</Paragraphs>
  <Slides>42</Slides>
  <Notes>42</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42</vt:i4>
      </vt:variant>
    </vt:vector>
  </HeadingPairs>
  <TitlesOfParts>
    <vt:vector size="51" baseType="lpstr">
      <vt:lpstr>Arial (正文)</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2024-10-09T06:59:56Z</dcterms:created>
  <dcterms:modified xsi:type="dcterms:W3CDTF">2024-10-09T08:12:25Z</dcterms:modified>
  <cp:category/>
  <cp:contentStatus/>
</cp:coreProperties>
</file>